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Inter" panose="02000503000000020004" pitchFamily="2" charset="0"/>
      <p:regular r:id="rId16"/>
      <p:bold r:id="rId17"/>
    </p:embeddedFont>
    <p:embeddedFont>
      <p:font typeface="Inter SemiBold" panose="02000503000000020004" pitchFamily="2" charset="0"/>
      <p:regular r:id="rId18"/>
      <p:bold r:id="rId19"/>
    </p:embeddedFont>
    <p:embeddedFont>
      <p:font typeface="Roboto" panose="02000000000000000000" pitchFamily="2" charset="0"/>
      <p:regular r:id="rId20"/>
      <p:bold r:id="rId21"/>
      <p:italic r:id="rId22"/>
      <p:boldItalic r:id="rId23"/>
    </p:embeddedFont>
    <p:embeddedFont>
      <p:font typeface="Work Sans SemiBold" pitchFamily="2" charset="77"/>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wdCINbuCmiBg1vuBkY67pQP2z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4509"/>
  </p:normalViewPr>
  <p:slideViewPr>
    <p:cSldViewPr snapToGrid="0">
      <p:cViewPr varScale="1">
        <p:scale>
          <a:sx n="126" d="100"/>
          <a:sy n="126" d="100"/>
        </p:scale>
        <p:origin x="124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Welcome to our Cyber Safety workshop.</a:t>
            </a:r>
          </a:p>
          <a:p>
            <a:pPr marL="0" lvl="0" indent="0" algn="l" rtl="0">
              <a:lnSpc>
                <a:spcPct val="100000"/>
              </a:lnSpc>
              <a:spcBef>
                <a:spcPts val="0"/>
              </a:spcBef>
              <a:spcAft>
                <a:spcPts val="0"/>
              </a:spcAft>
              <a:buSzPts val="1100"/>
              <a:buNone/>
            </a:pPr>
            <a:r>
              <a:rPr lang="en" dirty="0"/>
              <a:t>While cyber scams are not new, we have recently seen an uptick in cyber scams in P.E.O. Today, we will review specific cyber scams and how to protect yourself from these scams not only in P.E.O. but in your home and work life, too.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Find the errors.  This is an example of clone phishing.  </a:t>
            </a:r>
            <a:endParaRPr dirty="0"/>
          </a:p>
          <a:p>
            <a:pPr marL="457200" lvl="0" indent="-298450" algn="l" rtl="0">
              <a:lnSpc>
                <a:spcPct val="100000"/>
              </a:lnSpc>
              <a:spcBef>
                <a:spcPts val="0"/>
              </a:spcBef>
              <a:spcAft>
                <a:spcPts val="0"/>
              </a:spcAft>
              <a:buSzPts val="1100"/>
              <a:buChar char="●"/>
            </a:pPr>
            <a:r>
              <a:rPr lang="en" dirty="0"/>
              <a:t>Richard’s email is completely different than what one would expect.   “Mail to: </a:t>
            </a:r>
            <a:r>
              <a:rPr lang="en" dirty="0" err="1"/>
              <a:t>akua</a:t>
            </a:r>
            <a:r>
              <a:rPr lang="en" dirty="0"/>
              <a:t>.....”</a:t>
            </a:r>
            <a:endParaRPr dirty="0"/>
          </a:p>
          <a:p>
            <a:pPr marL="457200" lvl="0" indent="-298450" algn="l" rtl="0">
              <a:lnSpc>
                <a:spcPct val="100000"/>
              </a:lnSpc>
              <a:spcBef>
                <a:spcPts val="0"/>
              </a:spcBef>
              <a:spcAft>
                <a:spcPts val="0"/>
              </a:spcAft>
              <a:buSzPts val="1100"/>
              <a:buChar char="●"/>
            </a:pPr>
            <a:r>
              <a:rPr lang="en" dirty="0"/>
              <a:t>Note the subject matter: URGENT!!! Please, help needed on flight.</a:t>
            </a:r>
            <a:endParaRPr dirty="0"/>
          </a:p>
          <a:p>
            <a:pPr marL="457200" lvl="0" indent="-298450" algn="l" rtl="0">
              <a:lnSpc>
                <a:spcPct val="100000"/>
              </a:lnSpc>
              <a:spcBef>
                <a:spcPts val="0"/>
              </a:spcBef>
              <a:spcAft>
                <a:spcPts val="0"/>
              </a:spcAft>
              <a:buSzPts val="1100"/>
              <a:buChar char="●"/>
            </a:pPr>
            <a:r>
              <a:rPr lang="en" dirty="0"/>
              <a:t>Dear Sir/Ma.    No one addresses Sir/Ma’am as Ma.</a:t>
            </a:r>
            <a:endParaRPr dirty="0"/>
          </a:p>
          <a:p>
            <a:pPr marL="457200" lvl="0" indent="-298450" algn="l" rtl="0">
              <a:lnSpc>
                <a:spcPct val="100000"/>
              </a:lnSpc>
              <a:spcBef>
                <a:spcPts val="0"/>
              </a:spcBef>
              <a:spcAft>
                <a:spcPts val="0"/>
              </a:spcAft>
              <a:buSzPts val="1100"/>
              <a:buChar char="●"/>
            </a:pPr>
            <a:r>
              <a:rPr lang="en" dirty="0"/>
              <a:t>Email address is different than what a university would use.   .</a:t>
            </a:r>
            <a:r>
              <a:rPr lang="en" dirty="0" err="1"/>
              <a:t>edu</a:t>
            </a:r>
            <a:r>
              <a:rPr lang="en" dirty="0"/>
              <a:t> versus @</a:t>
            </a:r>
            <a:r>
              <a:rPr lang="en" dirty="0" err="1"/>
              <a:t>outlook.com</a:t>
            </a:r>
            <a:endParaRPr dirty="0"/>
          </a:p>
        </p:txBody>
      </p:sp>
      <p:sp>
        <p:nvSpPr>
          <p:cNvPr id="169" name="Google Shape;16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 dirty="0"/>
              <a:t>This is a screenshot of an email that was sent.  Thank you Patty for allowing us to use this as an example.  </a:t>
            </a:r>
            <a:r>
              <a:rPr lang="en" b="1" dirty="0"/>
              <a:t>Sisters</a:t>
            </a:r>
            <a:r>
              <a:rPr lang="en" dirty="0"/>
              <a:t>, please note that this email was not sent to just one sister in Patty’s chapter.  Many of you received this or a similar email in March from your own supposed chapter president.  This slide is not inserted to make anyone feel guilty or </a:t>
            </a:r>
            <a:r>
              <a:rPr lang="en-US" dirty="0"/>
              <a:t>embarrass</a:t>
            </a:r>
            <a:r>
              <a:rPr lang="en" dirty="0"/>
              <a:t>ed.  It is here to bring light to how hackers work; how they play on our emotions with powerful </a:t>
            </a:r>
            <a:r>
              <a:rPr lang="en-US" dirty="0"/>
              <a:t>repercussions</a:t>
            </a:r>
            <a:r>
              <a:rPr lang="en" dirty="0"/>
              <a:t> of self doubt, self worth and pure embarrassment, for allowing this to happen to us.   </a:t>
            </a:r>
            <a:r>
              <a:rPr lang="en"/>
              <a:t>So let’s </a:t>
            </a:r>
            <a:r>
              <a:rPr lang="en" dirty="0"/>
              <a:t>look at this.</a:t>
            </a:r>
          </a:p>
          <a:p>
            <a:pPr marL="457200" lvl="0" indent="-298450" algn="l" rtl="0">
              <a:lnSpc>
                <a:spcPct val="100000"/>
              </a:lnSpc>
              <a:spcBef>
                <a:spcPts val="0"/>
              </a:spcBef>
              <a:spcAft>
                <a:spcPts val="0"/>
              </a:spcAft>
              <a:buSzPts val="1100"/>
              <a:buChar char="●"/>
            </a:pPr>
            <a:endParaRPr lang="en" dirty="0"/>
          </a:p>
          <a:p>
            <a:pPr marL="457200" lvl="0" indent="-298450" algn="l" rtl="0">
              <a:lnSpc>
                <a:spcPct val="100000"/>
              </a:lnSpc>
              <a:spcBef>
                <a:spcPts val="0"/>
              </a:spcBef>
              <a:spcAft>
                <a:spcPts val="0"/>
              </a:spcAft>
              <a:buSzPts val="1100"/>
              <a:buChar char="●"/>
            </a:pPr>
            <a:r>
              <a:rPr lang="en" dirty="0"/>
              <a:t>”Please confirm by email”</a:t>
            </a:r>
          </a:p>
          <a:p>
            <a:pPr marL="457200" lvl="0" indent="-298450" algn="l" rtl="0">
              <a:lnSpc>
                <a:spcPct val="100000"/>
              </a:lnSpc>
              <a:spcBef>
                <a:spcPts val="0"/>
              </a:spcBef>
              <a:spcAft>
                <a:spcPts val="0"/>
              </a:spcAft>
              <a:buSzPts val="1100"/>
              <a:buChar char="●"/>
            </a:pPr>
            <a:r>
              <a:rPr lang="en" dirty="0"/>
              <a:t>I need for you to get gift cards and send them to me”</a:t>
            </a:r>
          </a:p>
          <a:p>
            <a:pPr marL="457200" lvl="0" indent="-298450" algn="l" rtl="0">
              <a:lnSpc>
                <a:spcPct val="100000"/>
              </a:lnSpc>
              <a:spcBef>
                <a:spcPts val="0"/>
              </a:spcBef>
              <a:spcAft>
                <a:spcPts val="0"/>
              </a:spcAft>
              <a:buSzPts val="1100"/>
              <a:buChar char="●"/>
            </a:pPr>
            <a:r>
              <a:rPr lang="en" dirty="0"/>
              <a:t>“P.E.O. is giving out gift cards to some </a:t>
            </a:r>
            <a:r>
              <a:rPr lang="en" dirty="0" err="1"/>
              <a:t>cottey</a:t>
            </a:r>
            <a:r>
              <a:rPr lang="en" dirty="0"/>
              <a:t> students”</a:t>
            </a:r>
          </a:p>
          <a:p>
            <a:pPr marL="457200" lvl="0" indent="-298450" algn="l" rtl="0">
              <a:lnSpc>
                <a:spcPct val="100000"/>
              </a:lnSpc>
              <a:spcBef>
                <a:spcPts val="0"/>
              </a:spcBef>
              <a:spcAft>
                <a:spcPts val="0"/>
              </a:spcAft>
              <a:buSzPts val="1100"/>
              <a:buChar char="●"/>
            </a:pPr>
            <a:r>
              <a:rPr lang="en" dirty="0"/>
              <a:t>Reference to the state president</a:t>
            </a:r>
          </a:p>
          <a:p>
            <a:pPr marL="457200" lvl="0" indent="-298450" algn="l" rtl="0">
              <a:lnSpc>
                <a:spcPct val="100000"/>
              </a:lnSpc>
              <a:spcBef>
                <a:spcPts val="0"/>
              </a:spcBef>
              <a:spcAft>
                <a:spcPts val="0"/>
              </a:spcAft>
              <a:buSzPts val="1100"/>
              <a:buChar char="●"/>
            </a:pPr>
            <a:r>
              <a:rPr lang="en" dirty="0"/>
              <a:t>“It’s needed ASAP”</a:t>
            </a:r>
          </a:p>
          <a:p>
            <a:pPr marL="457200" lvl="0" indent="-298450" algn="l" rtl="0">
              <a:lnSpc>
                <a:spcPct val="100000"/>
              </a:lnSpc>
              <a:spcBef>
                <a:spcPts val="0"/>
              </a:spcBef>
              <a:spcAft>
                <a:spcPts val="0"/>
              </a:spcAft>
              <a:buSzPts val="1100"/>
              <a:buChar char="●"/>
            </a:pPr>
            <a:r>
              <a:rPr lang="en" dirty="0"/>
              <a:t>Signed by Patty and her address is given</a:t>
            </a:r>
          </a:p>
          <a:p>
            <a:pPr marL="457200" lvl="0" indent="-298450" algn="l" rtl="0">
              <a:lnSpc>
                <a:spcPct val="100000"/>
              </a:lnSpc>
              <a:spcBef>
                <a:spcPts val="0"/>
              </a:spcBef>
              <a:spcAft>
                <a:spcPts val="0"/>
              </a:spcAft>
              <a:buSzPts val="1100"/>
              <a:buChar char="●"/>
            </a:pPr>
            <a:endParaRPr lang="en" dirty="0"/>
          </a:p>
          <a:p>
            <a:pPr marL="158750" lvl="0" indent="0" algn="l" rtl="0">
              <a:lnSpc>
                <a:spcPct val="100000"/>
              </a:lnSpc>
              <a:spcBef>
                <a:spcPts val="0"/>
              </a:spcBef>
              <a:spcAft>
                <a:spcPts val="0"/>
              </a:spcAft>
              <a:buSzPts val="1100"/>
              <a:buFont typeface="Courier New" panose="02070309020205020404" pitchFamily="49" charset="0"/>
              <a:buNone/>
            </a:pPr>
            <a:r>
              <a:rPr lang="en" dirty="0"/>
              <a:t>This seems, on the surface to be legitimate. It uses terms that we know...Lovingly in PEO and </a:t>
            </a:r>
            <a:r>
              <a:rPr lang="en" dirty="0" err="1"/>
              <a:t>Cottey</a:t>
            </a:r>
            <a:r>
              <a:rPr lang="en" dirty="0"/>
              <a:t> students, although we spell </a:t>
            </a:r>
            <a:r>
              <a:rPr lang="en" dirty="0" err="1"/>
              <a:t>Cottey</a:t>
            </a:r>
            <a:r>
              <a:rPr lang="en" dirty="0"/>
              <a:t> with a capital C.   As busy as we are, almost all of us would have just said, “Well, if Patty is asking, she must need it”, and go get the cards that she is requesting.   When you look deeper, you will see that: </a:t>
            </a:r>
          </a:p>
          <a:p>
            <a:pPr marL="914400" lvl="1" indent="-298450" algn="l" rtl="0">
              <a:lnSpc>
                <a:spcPct val="100000"/>
              </a:lnSpc>
              <a:spcBef>
                <a:spcPts val="0"/>
              </a:spcBef>
              <a:spcAft>
                <a:spcPts val="0"/>
              </a:spcAft>
              <a:buSzPts val="1100"/>
              <a:buFont typeface="Courier New" panose="02070309020205020404" pitchFamily="49" charset="0"/>
              <a:buChar char="o"/>
            </a:pPr>
            <a:r>
              <a:rPr lang="en" dirty="0"/>
              <a:t>Patty does not live at this address anymore.   </a:t>
            </a:r>
          </a:p>
          <a:p>
            <a:pPr marL="914400" lvl="1" indent="-298450" algn="l" rtl="0">
              <a:lnSpc>
                <a:spcPct val="100000"/>
              </a:lnSpc>
              <a:spcBef>
                <a:spcPts val="0"/>
              </a:spcBef>
              <a:spcAft>
                <a:spcPts val="0"/>
              </a:spcAft>
              <a:buSzPts val="1100"/>
              <a:buFont typeface="Courier New" panose="02070309020205020404" pitchFamily="49" charset="0"/>
              <a:buChar char="o"/>
            </a:pPr>
            <a:r>
              <a:rPr lang="en" dirty="0"/>
              <a:t>The </a:t>
            </a:r>
            <a:r>
              <a:rPr lang="en" dirty="0" err="1"/>
              <a:t>gmail</a:t>
            </a:r>
            <a:r>
              <a:rPr lang="en" dirty="0"/>
              <a:t> address is incorrect.  It spells chapter as “</a:t>
            </a:r>
            <a:r>
              <a:rPr lang="en" dirty="0" err="1"/>
              <a:t>chaptar</a:t>
            </a:r>
            <a:r>
              <a:rPr lang="en" dirty="0"/>
              <a:t>” and what is “</a:t>
            </a:r>
            <a:r>
              <a:rPr lang="en" dirty="0" err="1"/>
              <a:t>president</a:t>
            </a:r>
            <a:r>
              <a:rPr lang="en" b="1" dirty="0" err="1"/>
              <a:t>A-R</a:t>
            </a:r>
            <a:r>
              <a:rPr lang="en" dirty="0" err="1"/>
              <a:t>chapter</a:t>
            </a:r>
            <a:r>
              <a:rPr lang="en" dirty="0"/>
              <a:t>”?       Please know though, if you are like most of us, you would not have given this a second look..    </a:t>
            </a:r>
          </a:p>
          <a:p>
            <a:pPr marL="615950" lvl="1" indent="0" algn="l" rtl="0">
              <a:lnSpc>
                <a:spcPct val="100000"/>
              </a:lnSpc>
              <a:spcBef>
                <a:spcPts val="0"/>
              </a:spcBef>
              <a:spcAft>
                <a:spcPts val="0"/>
              </a:spcAft>
              <a:buSzPts val="1100"/>
              <a:buNone/>
            </a:pPr>
            <a:endParaRPr lang="en" dirty="0"/>
          </a:p>
          <a:p>
            <a:pPr marL="615950" lvl="1" indent="0" algn="l" rtl="0">
              <a:lnSpc>
                <a:spcPct val="100000"/>
              </a:lnSpc>
              <a:spcBef>
                <a:spcPts val="0"/>
              </a:spcBef>
              <a:spcAft>
                <a:spcPts val="0"/>
              </a:spcAft>
              <a:buSzPts val="1100"/>
              <a:buNone/>
            </a:pPr>
            <a:endParaRPr lang="en" dirty="0"/>
          </a:p>
          <a:p>
            <a:pPr marL="615950" lvl="1" indent="0" algn="l" rtl="0">
              <a:lnSpc>
                <a:spcPct val="100000"/>
              </a:lnSpc>
              <a:spcBef>
                <a:spcPts val="0"/>
              </a:spcBef>
              <a:spcAft>
                <a:spcPts val="0"/>
              </a:spcAft>
              <a:buSzPts val="1100"/>
              <a:buNone/>
            </a:pPr>
            <a:r>
              <a:rPr lang="en" dirty="0"/>
              <a:t>It is important to note here that even though this makes us feel like we need to do this immediately to help, chapter expenses are voted upon </a:t>
            </a:r>
            <a:r>
              <a:rPr lang="en" b="1" dirty="0"/>
              <a:t>AT</a:t>
            </a:r>
            <a:r>
              <a:rPr lang="en" dirty="0"/>
              <a:t> our meetings so this urgent request would not have been from Patty.   When in doubt, pick up the phone and call someone to verify this request before acting upon it.</a:t>
            </a:r>
            <a:endParaRPr dirty="0"/>
          </a:p>
          <a:p>
            <a:pPr marL="0" lvl="0" indent="0" algn="l" rtl="0">
              <a:lnSpc>
                <a:spcPct val="100000"/>
              </a:lnSpc>
              <a:spcBef>
                <a:spcPts val="0"/>
              </a:spcBef>
              <a:spcAft>
                <a:spcPts val="0"/>
              </a:spcAft>
              <a:buSzPts val="1100"/>
              <a:buNone/>
            </a:pPr>
            <a:endParaRPr dirty="0"/>
          </a:p>
        </p:txBody>
      </p:sp>
      <p:sp>
        <p:nvSpPr>
          <p:cNvPr id="181" name="Google Shape;18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Let’s recap…</a:t>
            </a:r>
            <a:r>
              <a:rPr lang="en" dirty="0">
                <a:solidFill>
                  <a:srgbClr val="0000FF"/>
                </a:solidFill>
              </a:rPr>
              <a:t> READ SLIDE</a:t>
            </a:r>
            <a:endParaRPr dirty="0">
              <a:solidFill>
                <a:srgbClr val="0000FF"/>
              </a:solidFill>
            </a:endParaRPr>
          </a:p>
          <a:p>
            <a:pPr marL="0" lvl="0" indent="0" algn="l" rtl="0">
              <a:lnSpc>
                <a:spcPct val="100000"/>
              </a:lnSpc>
              <a:spcBef>
                <a:spcPts val="0"/>
              </a:spcBef>
              <a:spcAft>
                <a:spcPts val="0"/>
              </a:spcAft>
              <a:buSzPts val="1100"/>
              <a:buNone/>
            </a:pPr>
            <a:r>
              <a:rPr lang="en" dirty="0"/>
              <a:t>Be on the lookout for notices from your computer about possible phishing.   Some computers will put a large box across your screen and note that this MAY be phishing so proceed with caution.  Double check that the email looks right, that the grammar works, that there are no suspicious links to open.     International will send emails with embedded links on occasion as a convenience for us but will NEVER ask for donations,, verifications of membership, or validation of passwords through a link.    Lastly, be on the lookout for incorrect websites.   They are very easy to “misread”  so always double check the site before clicking.  If you receive any suspicious communications, as we talked about earlier, immediately report to your Board Buddy or any Executive Board officer.</a:t>
            </a:r>
            <a:endParaRPr dirty="0"/>
          </a:p>
        </p:txBody>
      </p:sp>
      <p:sp>
        <p:nvSpPr>
          <p:cNvPr id="194" name="Google Shape;19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800"/>
              </a:spcBef>
              <a:spcAft>
                <a:spcPts val="800"/>
              </a:spcAft>
              <a:buClr>
                <a:schemeClr val="dk1"/>
              </a:buClr>
              <a:buSzPts val="1100"/>
              <a:buFont typeface="Arial"/>
              <a:buNone/>
            </a:pPr>
            <a:r>
              <a:rPr lang="en"/>
              <a:t>We hope that this workshop has presented information that has opened your eyes to cyber safety.    It is always changing and unfortunately we live in a world where malicious cyber attacks happen to all of us.   Our sisterhood is no different but we hope that you will have heard and seen ways to navigate this world and be able to protect ourselves a little better.     The Board plans to have this workshop posted on our Alabama website for use as a program that can be shown in your chapter.  Please be sure to reach out to us if you need help with it.  We are always here for each of you.      Questions?   </a:t>
            </a:r>
            <a:endParaRPr/>
          </a:p>
        </p:txBody>
      </p:sp>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solidFill>
                  <a:schemeClr val="dk1"/>
                </a:solidFill>
              </a:rPr>
              <a:t>Let’s focus on Phishing. What is Phishing? </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It is a type of cyber attack where unwelcomed messages, either by email, phone or text, are sent pretending to be a trusted person.  The attacker is attempting to steal confidential information such as login credentials, card details or passwords.   They can request money or gift cards to sources we hold dear and use them for themselves.</a:t>
            </a:r>
            <a:r>
              <a:rPr lang="en" dirty="0">
                <a:solidFill>
                  <a:schemeClr val="dk1"/>
                </a:solidFill>
                <a:latin typeface="Roboto"/>
                <a:ea typeface="Roboto"/>
                <a:cs typeface="Roboto"/>
                <a:sym typeface="Roboto"/>
              </a:rPr>
              <a:t>   These attackers are very good at their jobs.   They are able to make the requests look very real.  We need to be vigilant in looking for poor spelling, grammar mistakes, incomplete sentence structure, etc. as most phishing is generated outside of the USA and Canada.     These phishing attacks will also come  unexpectedly, with usually an urgency to them. </a:t>
            </a:r>
            <a:endParaRPr dirty="0"/>
          </a:p>
        </p:txBody>
      </p:sp>
      <p:sp>
        <p:nvSpPr>
          <p:cNvPr id="66" name="Google Shape;6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There are many kinds of phishing. Let’s review some of them. They may not all apply to you or to P.E.O. but are worthy of discussion.  </a:t>
            </a:r>
            <a:endParaRPr dirty="0"/>
          </a:p>
          <a:p>
            <a:pPr marL="0" lvl="0" indent="0" algn="l" rtl="0">
              <a:lnSpc>
                <a:spcPct val="100000"/>
              </a:lnSpc>
              <a:spcBef>
                <a:spcPts val="0"/>
              </a:spcBef>
              <a:spcAft>
                <a:spcPts val="0"/>
              </a:spcAft>
              <a:buSzPts val="1100"/>
              <a:buNone/>
            </a:pPr>
            <a:r>
              <a:rPr lang="en" dirty="0">
                <a:solidFill>
                  <a:schemeClr val="accent1"/>
                </a:solidFill>
              </a:rPr>
              <a:t>READ SLIDE </a:t>
            </a:r>
            <a:endParaRPr dirty="0">
              <a:solidFill>
                <a:schemeClr val="accent1"/>
              </a:solidFill>
            </a:endParaRPr>
          </a:p>
        </p:txBody>
      </p:sp>
      <p:sp>
        <p:nvSpPr>
          <p:cNvPr id="79" name="Google Shape;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rgbClr val="0000FF"/>
                </a:solidFill>
              </a:rPr>
              <a:t>READ SLIDE</a:t>
            </a:r>
            <a:endParaRPr>
              <a:solidFill>
                <a:srgbClr val="0000FF"/>
              </a:solidFill>
            </a:endParaRPr>
          </a:p>
          <a:p>
            <a:pPr marL="0" lvl="0" indent="0" algn="l" rtl="0">
              <a:lnSpc>
                <a:spcPct val="100000"/>
              </a:lnSpc>
              <a:spcBef>
                <a:spcPts val="0"/>
              </a:spcBef>
              <a:spcAft>
                <a:spcPts val="0"/>
              </a:spcAft>
              <a:buSzPts val="1100"/>
              <a:buNone/>
            </a:pPr>
            <a:r>
              <a:rPr lang="en"/>
              <a:t>As you can see, we must be ever vigilant both in our professional and personal lives.   We live in a P.E.O. world and in such, we are trustworthy.   Why would anyone ever think to target our organization, right?   Most of the time, these hackers have no idea who their target is.  They phish to see if they can get anything out of anyone.   These scams are hurtful and in many cases, cost individuals in any organization, money.  Yes, even in P.E.O. because a P.E.O. trusts that the sister who is supposedly asking for something, truly needs it.   Once a sister finds out that they have been scammed, they are hurt, feel sickened for being sucked into the scheme, and are embarrassed.    It’s natural to feel this way but I am here to tell you that sadly, it happens all the time.  We have to rise above it and learn how to prevent it from happening again.     </a:t>
            </a:r>
            <a:endParaRPr/>
          </a:p>
        </p:txBody>
      </p:sp>
      <p:sp>
        <p:nvSpPr>
          <p:cNvPr id="95" name="Google Shape;9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Now that we are well-versed in all the different kinds of phishing, let’s look at how to protect ourselves from falling victim to them.</a:t>
            </a:r>
            <a:endParaRPr dirty="0"/>
          </a:p>
          <a:p>
            <a:pPr marL="0" lvl="0" indent="0" algn="l" rtl="0">
              <a:lnSpc>
                <a:spcPct val="100000"/>
              </a:lnSpc>
              <a:spcBef>
                <a:spcPts val="0"/>
              </a:spcBef>
              <a:spcAft>
                <a:spcPts val="0"/>
              </a:spcAft>
              <a:buSzPts val="1100"/>
              <a:buNone/>
            </a:pPr>
            <a:r>
              <a:rPr lang="en" dirty="0">
                <a:solidFill>
                  <a:schemeClr val="dk1"/>
                </a:solidFill>
              </a:rPr>
              <a:t>Be suspicious:</a:t>
            </a:r>
            <a:endParaRPr dirty="0">
              <a:solidFill>
                <a:schemeClr val="dk1"/>
              </a:solidFill>
            </a:endParaRPr>
          </a:p>
          <a:p>
            <a:pPr marL="457200" lvl="0" indent="-298450" algn="l" rtl="0">
              <a:lnSpc>
                <a:spcPct val="100000"/>
              </a:lnSpc>
              <a:spcBef>
                <a:spcPts val="0"/>
              </a:spcBef>
              <a:spcAft>
                <a:spcPts val="0"/>
              </a:spcAft>
              <a:buSzPts val="1100"/>
              <a:buChar char="●"/>
            </a:pPr>
            <a:r>
              <a:rPr lang="en" dirty="0"/>
              <a:t>Of requesting personal data</a:t>
            </a:r>
            <a:endParaRPr dirty="0"/>
          </a:p>
          <a:p>
            <a:pPr marL="914400" lvl="1" indent="-298450" algn="l" rtl="0">
              <a:lnSpc>
                <a:spcPct val="100000"/>
              </a:lnSpc>
              <a:spcBef>
                <a:spcPts val="0"/>
              </a:spcBef>
              <a:spcAft>
                <a:spcPts val="0"/>
              </a:spcAft>
              <a:buSzPts val="1100"/>
              <a:buChar char="○"/>
            </a:pPr>
            <a:r>
              <a:rPr lang="en" dirty="0"/>
              <a:t>Odd requests are enormous red flags. Legitimate banks or other companies will never ask for personal credentials via email. You should be suspicious of emails requesting sensitive information. </a:t>
            </a:r>
            <a:endParaRPr dirty="0"/>
          </a:p>
          <a:p>
            <a:pPr marL="457200" lvl="0" indent="-298450" algn="l" rtl="0">
              <a:lnSpc>
                <a:spcPct val="100000"/>
              </a:lnSpc>
              <a:spcBef>
                <a:spcPts val="0"/>
              </a:spcBef>
              <a:spcAft>
                <a:spcPts val="0"/>
              </a:spcAft>
              <a:buSzPts val="1100"/>
              <a:buChar char="●"/>
            </a:pPr>
            <a:r>
              <a:rPr lang="en" dirty="0"/>
              <a:t>Be suspicious of spelling and grammatical errors</a:t>
            </a:r>
            <a:endParaRPr dirty="0"/>
          </a:p>
          <a:p>
            <a:pPr marL="914400" lvl="1" indent="-298450" algn="l" rtl="0">
              <a:lnSpc>
                <a:spcPct val="100000"/>
              </a:lnSpc>
              <a:spcBef>
                <a:spcPts val="0"/>
              </a:spcBef>
              <a:spcAft>
                <a:spcPts val="0"/>
              </a:spcAft>
              <a:buSzPts val="1100"/>
              <a:buChar char="○"/>
            </a:pPr>
            <a:r>
              <a:rPr lang="en" dirty="0"/>
              <a:t>You may get an email from Alabama P.E.O. that contains typos. We will not deny that. Please forgive us. We are human AND volunteers.   Legitimate messages from banks, from Facebook, usually do not have major spelling mistakes or poor grammar. </a:t>
            </a:r>
            <a:endParaRPr dirty="0"/>
          </a:p>
          <a:p>
            <a:pPr marL="457200" lvl="0" indent="-298450" algn="l" rtl="0">
              <a:lnSpc>
                <a:spcPct val="100000"/>
              </a:lnSpc>
              <a:spcBef>
                <a:spcPts val="0"/>
              </a:spcBef>
              <a:spcAft>
                <a:spcPts val="0"/>
              </a:spcAft>
              <a:buSzPts val="1100"/>
              <a:buChar char="●"/>
            </a:pPr>
            <a:r>
              <a:rPr lang="en" dirty="0"/>
              <a:t>Be suspicious if communication is unexpected or from a company or organization with whom you do not have a relationship</a:t>
            </a:r>
            <a:endParaRPr dirty="0"/>
          </a:p>
          <a:p>
            <a:pPr marL="914400" lvl="1" indent="-298450" algn="l" rtl="0">
              <a:lnSpc>
                <a:spcPct val="100000"/>
              </a:lnSpc>
              <a:spcBef>
                <a:spcPts val="0"/>
              </a:spcBef>
              <a:spcAft>
                <a:spcPts val="0"/>
              </a:spcAft>
              <a:buSzPts val="1100"/>
              <a:buChar char="○"/>
            </a:pPr>
            <a:r>
              <a:rPr lang="en" dirty="0"/>
              <a:t>If you do not bank with Wells Fargo and they are emailing you requesting information, be suspicious. </a:t>
            </a:r>
            <a:endParaRPr dirty="0"/>
          </a:p>
          <a:p>
            <a:pPr marL="457200" lvl="0" indent="-298450" algn="l" rtl="0">
              <a:lnSpc>
                <a:spcPct val="100000"/>
              </a:lnSpc>
              <a:spcBef>
                <a:spcPts val="0"/>
              </a:spcBef>
              <a:spcAft>
                <a:spcPts val="0"/>
              </a:spcAft>
              <a:buSzPts val="1100"/>
              <a:buChar char="●"/>
            </a:pPr>
            <a:r>
              <a:rPr lang="en" dirty="0"/>
              <a:t>Be suspicious when an email asks you to click on a link</a:t>
            </a:r>
            <a:endParaRPr dirty="0"/>
          </a:p>
          <a:p>
            <a:pPr marL="914400" lvl="1" indent="-298450" algn="l" rtl="0">
              <a:lnSpc>
                <a:spcPct val="100000"/>
              </a:lnSpc>
              <a:spcBef>
                <a:spcPts val="0"/>
              </a:spcBef>
              <a:spcAft>
                <a:spcPts val="0"/>
              </a:spcAft>
              <a:buSzPts val="1100"/>
              <a:buChar char="○"/>
            </a:pPr>
            <a:r>
              <a:rPr lang="en" dirty="0"/>
              <a:t>Hover your cursor over a link and the web address will appear. Review it for accuracy, but DO NOT click the link unless it looks legitimate.</a:t>
            </a:r>
            <a:endParaRPr dirty="0"/>
          </a:p>
          <a:p>
            <a:pPr marL="457200" lvl="0" indent="-298450" algn="l" rtl="0">
              <a:lnSpc>
                <a:spcPct val="100000"/>
              </a:lnSpc>
              <a:spcBef>
                <a:spcPts val="0"/>
              </a:spcBef>
              <a:spcAft>
                <a:spcPts val="0"/>
              </a:spcAft>
              <a:buSzPts val="1100"/>
              <a:buChar char="●"/>
            </a:pPr>
            <a:r>
              <a:rPr lang="en" dirty="0"/>
              <a:t>Be suspicious if the sender’s email address is different than the one in the roster or website</a:t>
            </a:r>
            <a:endParaRPr dirty="0"/>
          </a:p>
          <a:p>
            <a:pPr marL="914400" lvl="1" indent="-298450" algn="l" rtl="0">
              <a:lnSpc>
                <a:spcPct val="100000"/>
              </a:lnSpc>
              <a:spcBef>
                <a:spcPts val="0"/>
              </a:spcBef>
              <a:spcAft>
                <a:spcPts val="0"/>
              </a:spcAft>
              <a:buSzPts val="1100"/>
              <a:buChar char="○"/>
            </a:pPr>
            <a:r>
              <a:rPr lang="en" dirty="0"/>
              <a:t>Review the email address carefully. It may just be one letter off from the sender’s actual email address. </a:t>
            </a:r>
          </a:p>
          <a:p>
            <a:pPr marL="914400" lvl="1" indent="-298450" algn="l" rtl="0">
              <a:lnSpc>
                <a:spcPct val="100000"/>
              </a:lnSpc>
              <a:spcBef>
                <a:spcPts val="0"/>
              </a:spcBef>
              <a:spcAft>
                <a:spcPts val="0"/>
              </a:spcAft>
              <a:buSzPts val="1100"/>
              <a:buChar char="○"/>
            </a:pPr>
            <a:r>
              <a:rPr lang="en" dirty="0"/>
              <a:t>It may contain the letters “a </a:t>
            </a:r>
            <a:r>
              <a:rPr lang="en-US" dirty="0" err="1"/>
              <a:t>i</a:t>
            </a:r>
            <a:r>
              <a:rPr lang="en-US" dirty="0"/>
              <a:t>”  which stands for artificial intelligence.   That’s a clear sign</a:t>
            </a:r>
            <a:endParaRPr dirty="0"/>
          </a:p>
          <a:p>
            <a:pPr marL="457200" lvl="0" indent="-298450" algn="l" rtl="0">
              <a:lnSpc>
                <a:spcPct val="100000"/>
              </a:lnSpc>
              <a:spcBef>
                <a:spcPts val="0"/>
              </a:spcBef>
              <a:spcAft>
                <a:spcPts val="0"/>
              </a:spcAft>
              <a:buSzPts val="1100"/>
              <a:buChar char="●"/>
            </a:pPr>
            <a:r>
              <a:rPr lang="en" dirty="0"/>
              <a:t>Be suspicious if the email has a different URL web address than the one you typically use</a:t>
            </a:r>
          </a:p>
          <a:p>
            <a:pPr marL="457200" lvl="0" indent="-298450" algn="l" rtl="0">
              <a:lnSpc>
                <a:spcPct val="100000"/>
              </a:lnSpc>
              <a:spcBef>
                <a:spcPts val="0"/>
              </a:spcBef>
              <a:spcAft>
                <a:spcPts val="0"/>
              </a:spcAft>
              <a:buSzPts val="1100"/>
              <a:buChar char="●"/>
            </a:pPr>
            <a:endParaRPr dirty="0"/>
          </a:p>
          <a:p>
            <a:pPr marL="457200" marR="0" lvl="0" indent="-298450" algn="l" rtl="0">
              <a:lnSpc>
                <a:spcPct val="100000"/>
              </a:lnSpc>
              <a:spcBef>
                <a:spcPts val="0"/>
              </a:spcBef>
              <a:spcAft>
                <a:spcPts val="0"/>
              </a:spcAft>
              <a:buClr>
                <a:srgbClr val="000000"/>
              </a:buClr>
              <a:buSzPts val="1100"/>
              <a:buFont typeface="Arial"/>
              <a:buChar char="●"/>
            </a:pPr>
            <a:r>
              <a:rPr lang="en" dirty="0"/>
              <a:t>And remember, P.E.O. will NEVER ask for donations via email or text!!</a:t>
            </a:r>
            <a:endParaRPr dirty="0"/>
          </a:p>
          <a:p>
            <a:pPr marL="0" lvl="0" indent="0" algn="l" rtl="0">
              <a:lnSpc>
                <a:spcPct val="100000"/>
              </a:lnSpc>
              <a:spcBef>
                <a:spcPts val="0"/>
              </a:spcBef>
              <a:spcAft>
                <a:spcPts val="0"/>
              </a:spcAft>
              <a:buNone/>
            </a:pPr>
            <a:endParaRPr dirty="0"/>
          </a:p>
        </p:txBody>
      </p:sp>
      <p:sp>
        <p:nvSpPr>
          <p:cNvPr id="110" name="Google Shape;1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Let’s see examples that our sisters have received and what others have seen in the world outside of P.E.O.  </a:t>
            </a:r>
            <a:r>
              <a:rPr lang="en">
                <a:solidFill>
                  <a:schemeClr val="dk1"/>
                </a:solidFill>
              </a:rPr>
              <a:t>Will you be able to find the discrepancies which are signs of a phishing email or text?  </a:t>
            </a:r>
            <a:r>
              <a:rPr lang="en"/>
              <a:t>Remember, churches, businesses, community organizations, and schools are also targeted.   </a:t>
            </a:r>
            <a:endParaRPr/>
          </a:p>
        </p:txBody>
      </p:sp>
      <p:sp>
        <p:nvSpPr>
          <p:cNvPr id="122" name="Google Shape;1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Find the errors.   Take a minute to look over.</a:t>
            </a:r>
          </a:p>
          <a:p>
            <a:pPr marL="457200" lvl="0" indent="-298450" algn="l" rtl="0">
              <a:lnSpc>
                <a:spcPct val="100000"/>
              </a:lnSpc>
              <a:spcBef>
                <a:spcPts val="0"/>
              </a:spcBef>
              <a:spcAft>
                <a:spcPts val="0"/>
              </a:spcAft>
              <a:buSzPts val="1100"/>
              <a:buChar char="●"/>
            </a:pPr>
            <a:r>
              <a:rPr lang="en" b="1" dirty="0"/>
              <a:t>First of all, you can not terminate your P.E.O. membership.   Those are unfamiliar words.</a:t>
            </a:r>
          </a:p>
          <a:p>
            <a:pPr marL="457200" lvl="0" indent="-298450" algn="l" rtl="0">
              <a:lnSpc>
                <a:spcPct val="100000"/>
              </a:lnSpc>
              <a:spcBef>
                <a:spcPts val="0"/>
              </a:spcBef>
              <a:spcAft>
                <a:spcPts val="0"/>
              </a:spcAft>
              <a:buSzPts val="1100"/>
              <a:buChar char="●"/>
            </a:pPr>
            <a:r>
              <a:rPr lang="en" dirty="0"/>
              <a:t>Nancy’s last name is spelled differently.  Two have an “e” and one does not    </a:t>
            </a:r>
            <a:endParaRPr dirty="0"/>
          </a:p>
          <a:p>
            <a:pPr marL="457200" lvl="0" indent="-298450" algn="l" rtl="0">
              <a:lnSpc>
                <a:spcPct val="100000"/>
              </a:lnSpc>
              <a:spcBef>
                <a:spcPts val="0"/>
              </a:spcBef>
              <a:spcAft>
                <a:spcPts val="0"/>
              </a:spcAft>
              <a:buSzPts val="1100"/>
              <a:buChar char="●"/>
            </a:pPr>
            <a:r>
              <a:rPr lang="en" dirty="0"/>
              <a:t>Look at the URL or the link in the box:  International is spelt with a “m” for “</a:t>
            </a:r>
            <a:r>
              <a:rPr lang="en" dirty="0" err="1"/>
              <a:t>inteMATIONAL</a:t>
            </a:r>
            <a:r>
              <a:rPr lang="en" dirty="0"/>
              <a:t>.”  </a:t>
            </a:r>
            <a:endParaRPr dirty="0"/>
          </a:p>
          <a:p>
            <a:pPr marL="457200" lvl="0" indent="-298450" algn="l" rtl="0">
              <a:lnSpc>
                <a:spcPct val="100000"/>
              </a:lnSpc>
              <a:spcBef>
                <a:spcPts val="0"/>
              </a:spcBef>
              <a:spcAft>
                <a:spcPts val="0"/>
              </a:spcAft>
              <a:buSzPts val="1100"/>
              <a:buChar char="●"/>
            </a:pPr>
            <a:r>
              <a:rPr lang="en" dirty="0"/>
              <a:t>The URL has “</a:t>
            </a:r>
            <a:r>
              <a:rPr lang="en" dirty="0" err="1"/>
              <a:t>Peosisterhood</a:t>
            </a:r>
            <a:r>
              <a:rPr lang="en" dirty="0"/>
              <a:t> with numbers”.    I’ve never seen that.   Have you?   Exactly.</a:t>
            </a:r>
            <a:endParaRPr dirty="0"/>
          </a:p>
          <a:p>
            <a:pPr marL="457200" lvl="0" indent="-298450" algn="l" rtl="0">
              <a:lnSpc>
                <a:spcPct val="100000"/>
              </a:lnSpc>
              <a:spcBef>
                <a:spcPts val="0"/>
              </a:spcBef>
              <a:spcAft>
                <a:spcPts val="0"/>
              </a:spcAft>
              <a:buSzPts val="1100"/>
              <a:buChar char="●"/>
            </a:pPr>
            <a:r>
              <a:rPr lang="en" dirty="0"/>
              <a:t>Contains poor grammar and typos such as “To Verify” which is capitalized in the middle of the sentence.</a:t>
            </a:r>
            <a:endParaRPr dirty="0"/>
          </a:p>
          <a:p>
            <a:pPr marL="0" lvl="0" indent="0" algn="l" rtl="0">
              <a:lnSpc>
                <a:spcPct val="100000"/>
              </a:lnSpc>
              <a:spcBef>
                <a:spcPts val="0"/>
              </a:spcBef>
              <a:spcAft>
                <a:spcPts val="0"/>
              </a:spcAft>
              <a:buSzPts val="1100"/>
              <a:buNone/>
            </a:pPr>
            <a:endParaRPr dirty="0"/>
          </a:p>
        </p:txBody>
      </p:sp>
      <p:sp>
        <p:nvSpPr>
          <p:cNvPr id="132" name="Google Shape;1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Find the errors:</a:t>
            </a:r>
            <a:endParaRPr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 don’t bank at </a:t>
            </a:r>
            <a:r>
              <a:rPr lang="en-US" dirty="0" err="1"/>
              <a:t>Ameris</a:t>
            </a:r>
            <a:r>
              <a:rPr lang="en-US" dirty="0"/>
              <a:t> Bank.  That is my first sign</a:t>
            </a:r>
          </a:p>
          <a:p>
            <a:pPr marL="457200" lvl="0" indent="-298450" algn="l" rtl="0">
              <a:lnSpc>
                <a:spcPct val="100000"/>
              </a:lnSpc>
              <a:spcBef>
                <a:spcPts val="0"/>
              </a:spcBef>
              <a:spcAft>
                <a:spcPts val="0"/>
              </a:spcAft>
              <a:buSzPts val="1100"/>
              <a:buChar char="●"/>
            </a:pPr>
            <a:r>
              <a:rPr lang="en" dirty="0"/>
              <a:t>Email address is not familiar and accounts is spelled incorrectly.  It has only one “c”.</a:t>
            </a:r>
            <a:endParaRPr dirty="0"/>
          </a:p>
          <a:p>
            <a:pPr marL="457200" lvl="0" indent="-298450" algn="l" rtl="0">
              <a:lnSpc>
                <a:spcPct val="100000"/>
              </a:lnSpc>
              <a:spcBef>
                <a:spcPts val="0"/>
              </a:spcBef>
              <a:spcAft>
                <a:spcPts val="0"/>
              </a:spcAft>
              <a:buSzPts val="1100"/>
              <a:buChar char="●"/>
            </a:pPr>
            <a:r>
              <a:rPr lang="en" dirty="0"/>
              <a:t>Spelling, grammatical and formatting errors.  “You” is spelled “YCO.”   “Please” is not capitalized at the beginning of the sentence. The ‘</a:t>
            </a:r>
            <a:r>
              <a:rPr lang="en-US" dirty="0"/>
              <a:t>I</a:t>
            </a:r>
            <a:r>
              <a:rPr lang="en" dirty="0"/>
              <a:t>” in internet is </a:t>
            </a:r>
            <a:r>
              <a:rPr lang="en" dirty="0" err="1"/>
              <a:t>sep</a:t>
            </a:r>
            <a:r>
              <a:rPr lang="en-US" dirty="0"/>
              <a:t>a</a:t>
            </a:r>
            <a:r>
              <a:rPr lang="en" dirty="0"/>
              <a:t>rated</a:t>
            </a:r>
            <a:endParaRPr dirty="0"/>
          </a:p>
          <a:p>
            <a:pPr marL="457200" lvl="0" indent="-298450" algn="l" rtl="0">
              <a:lnSpc>
                <a:spcPct val="100000"/>
              </a:lnSpc>
              <a:spcBef>
                <a:spcPts val="0"/>
              </a:spcBef>
              <a:spcAft>
                <a:spcPts val="0"/>
              </a:spcAft>
              <a:buSzPts val="1100"/>
              <a:buChar char="●"/>
            </a:pPr>
            <a:r>
              <a:rPr lang="en" dirty="0"/>
              <a:t>A bank would never ask you to verify confidential account information via email. </a:t>
            </a:r>
            <a:endParaRPr dirty="0"/>
          </a:p>
          <a:p>
            <a:pPr marL="457200" lvl="0" indent="-298450" algn="l" rtl="0">
              <a:lnSpc>
                <a:spcPct val="100000"/>
              </a:lnSpc>
              <a:spcBef>
                <a:spcPts val="0"/>
              </a:spcBef>
              <a:spcAft>
                <a:spcPts val="0"/>
              </a:spcAft>
              <a:buSzPts val="1100"/>
              <a:buChar char="●"/>
            </a:pPr>
            <a:r>
              <a:rPr lang="en" dirty="0"/>
              <a:t>URL is unfamiliar/incorrect.  Again, note the use of numbers in the </a:t>
            </a:r>
            <a:r>
              <a:rPr lang="en" dirty="0" err="1"/>
              <a:t>url</a:t>
            </a:r>
            <a:endParaRPr dirty="0"/>
          </a:p>
          <a:p>
            <a:pPr marL="0" lvl="0" indent="0" algn="l" rtl="0">
              <a:lnSpc>
                <a:spcPct val="100000"/>
              </a:lnSpc>
              <a:spcBef>
                <a:spcPts val="0"/>
              </a:spcBef>
              <a:spcAft>
                <a:spcPts val="0"/>
              </a:spcAft>
              <a:buSzPts val="1100"/>
              <a:buNone/>
            </a:pPr>
            <a:endParaRPr dirty="0"/>
          </a:p>
        </p:txBody>
      </p:sp>
      <p:sp>
        <p:nvSpPr>
          <p:cNvPr id="144" name="Google Shape;14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Find the errors.  These are text messages.</a:t>
            </a:r>
            <a:endParaRPr dirty="0"/>
          </a:p>
          <a:p>
            <a:pPr marL="457200" lvl="0" indent="-298450" algn="l" rtl="0">
              <a:lnSpc>
                <a:spcPct val="100000"/>
              </a:lnSpc>
              <a:spcBef>
                <a:spcPts val="0"/>
              </a:spcBef>
              <a:spcAft>
                <a:spcPts val="0"/>
              </a:spcAft>
              <a:buSzPts val="1100"/>
              <a:buChar char="●"/>
            </a:pPr>
            <a:r>
              <a:rPr lang="en" dirty="0"/>
              <a:t>Since I know Perry, I see that his last name is wrong</a:t>
            </a:r>
            <a:endParaRPr dirty="0"/>
          </a:p>
          <a:p>
            <a:pPr marL="457200" lvl="0" indent="-298450" algn="l" rtl="0">
              <a:lnSpc>
                <a:spcPct val="100000"/>
              </a:lnSpc>
              <a:spcBef>
                <a:spcPts val="0"/>
              </a:spcBef>
              <a:spcAft>
                <a:spcPts val="0"/>
              </a:spcAft>
              <a:buSzPts val="1100"/>
              <a:buChar char="●"/>
            </a:pPr>
            <a:r>
              <a:rPr lang="en" dirty="0"/>
              <a:t>That is not Perry’s number.</a:t>
            </a:r>
            <a:endParaRPr dirty="0"/>
          </a:p>
          <a:p>
            <a:pPr marL="457200" lvl="0" indent="-298450" algn="l" rtl="0">
              <a:lnSpc>
                <a:spcPct val="100000"/>
              </a:lnSpc>
              <a:spcBef>
                <a:spcPts val="0"/>
              </a:spcBef>
              <a:spcAft>
                <a:spcPts val="0"/>
              </a:spcAft>
              <a:buSzPts val="1100"/>
              <a:buChar char="●"/>
            </a:pPr>
            <a:r>
              <a:rPr lang="en" dirty="0"/>
              <a:t>Grammar and spelling errors:  “</a:t>
            </a:r>
            <a:r>
              <a:rPr lang="en" dirty="0" err="1"/>
              <a:t>siSters</a:t>
            </a:r>
            <a:r>
              <a:rPr lang="en" dirty="0"/>
              <a:t>”</a:t>
            </a:r>
          </a:p>
          <a:p>
            <a:pPr marL="457200" lvl="0" indent="-298450" algn="l" rtl="0">
              <a:lnSpc>
                <a:spcPct val="100000"/>
              </a:lnSpc>
              <a:spcBef>
                <a:spcPts val="0"/>
              </a:spcBef>
              <a:spcAft>
                <a:spcPts val="0"/>
              </a:spcAft>
              <a:buSzPts val="1100"/>
              <a:buChar char="●"/>
            </a:pPr>
            <a:r>
              <a:rPr lang="en-US" dirty="0"/>
              <a:t>T</a:t>
            </a:r>
            <a:r>
              <a:rPr lang="en" dirty="0"/>
              <a:t>he link has an “a </a:t>
            </a:r>
            <a:r>
              <a:rPr lang="en-US" dirty="0"/>
              <a:t>i</a:t>
            </a:r>
            <a:r>
              <a:rPr lang="en" dirty="0"/>
              <a:t>” in it.   That is for artificial intelligence</a:t>
            </a:r>
            <a:endParaRPr dirty="0"/>
          </a:p>
          <a:p>
            <a:pPr marL="457200" lvl="0" indent="-298450" algn="l" rtl="0">
              <a:lnSpc>
                <a:spcPct val="100000"/>
              </a:lnSpc>
              <a:spcBef>
                <a:spcPts val="0"/>
              </a:spcBef>
              <a:spcAft>
                <a:spcPts val="0"/>
              </a:spcAft>
              <a:buSzPts val="1100"/>
              <a:buChar char="●"/>
            </a:pPr>
            <a:r>
              <a:rPr lang="en" dirty="0"/>
              <a:t>P.E.O. never gives anything away for free.    Well, if you were the first hundreds to register for CIC in 2021, they did, but not usually. It is noted in our RECORD when it will happen</a:t>
            </a:r>
            <a:endParaRPr dirty="0"/>
          </a:p>
          <a:p>
            <a:pPr marL="0" lvl="0" indent="0" algn="l" rtl="0">
              <a:lnSpc>
                <a:spcPct val="100000"/>
              </a:lnSpc>
              <a:spcBef>
                <a:spcPts val="0"/>
              </a:spcBef>
              <a:spcAft>
                <a:spcPts val="0"/>
              </a:spcAft>
              <a:buSzPts val="1100"/>
              <a:buNone/>
            </a:pPr>
            <a:endParaRPr dirty="0"/>
          </a:p>
          <a:p>
            <a:pPr marL="457200" lvl="0" indent="-298450" algn="l" rtl="0">
              <a:lnSpc>
                <a:spcPct val="100000"/>
              </a:lnSpc>
              <a:spcBef>
                <a:spcPts val="0"/>
              </a:spcBef>
              <a:spcAft>
                <a:spcPts val="0"/>
              </a:spcAft>
              <a:buSzPts val="1100"/>
              <a:buChar char="●"/>
            </a:pPr>
            <a:r>
              <a:rPr lang="en" dirty="0"/>
              <a:t>URL is unfamiliar/incorrect. Note “</a:t>
            </a:r>
            <a:r>
              <a:rPr lang="en" b="1" dirty="0" err="1"/>
              <a:t>NOT</a:t>
            </a:r>
            <a:r>
              <a:rPr lang="en" dirty="0" err="1"/>
              <a:t>bankofamerica</a:t>
            </a:r>
            <a:r>
              <a:rPr lang="en" dirty="0"/>
              <a:t>.”  </a:t>
            </a:r>
            <a:endParaRPr dirty="0"/>
          </a:p>
          <a:p>
            <a:pPr marL="457200" lvl="0" indent="-298450" algn="l" rtl="0">
              <a:lnSpc>
                <a:spcPct val="100000"/>
              </a:lnSpc>
              <a:spcBef>
                <a:spcPts val="0"/>
              </a:spcBef>
              <a:spcAft>
                <a:spcPts val="0"/>
              </a:spcAft>
              <a:buSzPts val="1100"/>
              <a:buChar char="●"/>
            </a:pPr>
            <a:r>
              <a:rPr lang="en" dirty="0"/>
              <a:t>Bank will never ask for confidential information via text.</a:t>
            </a:r>
            <a:endParaRPr dirty="0"/>
          </a:p>
          <a:p>
            <a:pPr marL="0" lvl="0" indent="0" algn="l" rtl="0">
              <a:lnSpc>
                <a:spcPct val="100000"/>
              </a:lnSpc>
              <a:spcBef>
                <a:spcPts val="0"/>
              </a:spcBef>
              <a:spcAft>
                <a:spcPts val="0"/>
              </a:spcAft>
              <a:buSzPts val="1100"/>
              <a:buNone/>
            </a:pPr>
            <a:endParaRPr dirty="0"/>
          </a:p>
        </p:txBody>
      </p:sp>
      <p:sp>
        <p:nvSpPr>
          <p:cNvPr id="156" name="Google Shape;1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9" name="Google Shape;49;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3" name="Google Shape;5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16" name="Google Shape;16;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7" name="Google Shape;17;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8" name="Google Shape;18;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 name="Google Shape;25;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0" name="Google Shape;4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4" name="Google Shape;44;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6" name="Google Shape;46;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9"/>
        <p:cNvGrpSpPr/>
        <p:nvPr/>
      </p:nvGrpSpPr>
      <p:grpSpPr>
        <a:xfrm>
          <a:off x="0" y="0"/>
          <a:ext cx="0" cy="0"/>
          <a:chOff x="0" y="0"/>
          <a:chExt cx="0" cy="0"/>
        </a:xfrm>
      </p:grpSpPr>
      <p:sp>
        <p:nvSpPr>
          <p:cNvPr id="60" name="Google Shape;60;p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a:solidFill>
                  <a:schemeClr val="lt2"/>
                </a:solidFill>
              </a:rPr>
              <a:t>Workshop: Cyber Safety</a:t>
            </a:r>
            <a:endParaRPr>
              <a:solidFill>
                <a:schemeClr val="lt2"/>
              </a:solidFill>
            </a:endParaRPr>
          </a:p>
        </p:txBody>
      </p:sp>
      <p:sp>
        <p:nvSpPr>
          <p:cNvPr id="61" name="Google Shape;61;p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a:solidFill>
                  <a:srgbClr val="F1C232"/>
                </a:solidFill>
              </a:rPr>
              <a:t>Alabama P.E.O. Workshop</a:t>
            </a:r>
            <a:endParaRPr/>
          </a:p>
          <a:p>
            <a:pPr marL="0" lvl="0" indent="0" algn="ctr" rtl="0">
              <a:lnSpc>
                <a:spcPct val="100000"/>
              </a:lnSpc>
              <a:spcBef>
                <a:spcPts val="0"/>
              </a:spcBef>
              <a:spcAft>
                <a:spcPts val="0"/>
              </a:spcAft>
              <a:buSzPts val="2800"/>
              <a:buNone/>
            </a:pPr>
            <a:endParaRPr>
              <a:solidFill>
                <a:srgbClr val="F1C232"/>
              </a:solidFill>
            </a:endParaRPr>
          </a:p>
          <a:p>
            <a:pPr marL="0" lvl="0" indent="0" algn="ctr" rtl="0">
              <a:lnSpc>
                <a:spcPct val="100000"/>
              </a:lnSpc>
              <a:spcBef>
                <a:spcPts val="0"/>
              </a:spcBef>
              <a:spcAft>
                <a:spcPts val="0"/>
              </a:spcAft>
              <a:buSzPts val="2800"/>
              <a:buNone/>
            </a:pPr>
            <a:endParaRPr>
              <a:solidFill>
                <a:srgbClr val="F1C232"/>
              </a:solidFill>
            </a:endParaRPr>
          </a:p>
          <a:p>
            <a:pPr marL="3657600" lvl="8" indent="0" algn="ctr" rtl="0">
              <a:lnSpc>
                <a:spcPct val="100000"/>
              </a:lnSpc>
              <a:spcBef>
                <a:spcPts val="0"/>
              </a:spcBef>
              <a:spcAft>
                <a:spcPts val="0"/>
              </a:spcAft>
              <a:buSzPts val="2800"/>
              <a:buNone/>
            </a:pPr>
            <a:r>
              <a:rPr lang="en" sz="1800">
                <a:solidFill>
                  <a:srgbClr val="FF0000"/>
                </a:solidFill>
              </a:rPr>
              <a:t>May 2023</a:t>
            </a:r>
            <a:endParaRPr sz="1800">
              <a:solidFill>
                <a:srgbClr val="FF0000"/>
              </a:solidFill>
            </a:endParaRPr>
          </a:p>
        </p:txBody>
      </p:sp>
      <p:sp>
        <p:nvSpPr>
          <p:cNvPr id="62" name="Google Shape;62;p1"/>
          <p:cNvSpPr/>
          <p:nvPr/>
        </p:nvSpPr>
        <p:spPr>
          <a:xfrm>
            <a:off x="0" y="1889488"/>
            <a:ext cx="165900" cy="1630200"/>
          </a:xfrm>
          <a:prstGeom prst="rect">
            <a:avLst/>
          </a:prstGeom>
          <a:solidFill>
            <a:srgbClr val="F1C23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 name="Google Shape;63;p1"/>
          <p:cNvPicPr preferRelativeResize="0"/>
          <p:nvPr/>
        </p:nvPicPr>
        <p:blipFill rotWithShape="1">
          <a:blip r:embed="rId3">
            <a:alphaModFix/>
          </a:blip>
          <a:srcRect/>
          <a:stretch/>
        </p:blipFill>
        <p:spPr>
          <a:xfrm>
            <a:off x="86370" y="4468025"/>
            <a:ext cx="963775" cy="550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5DBE5"/>
        </a:solidFill>
        <a:effectLst/>
      </p:bgPr>
    </p:bg>
    <p:spTree>
      <p:nvGrpSpPr>
        <p:cNvPr id="1" name="Shape 170"/>
        <p:cNvGrpSpPr/>
        <p:nvPr/>
      </p:nvGrpSpPr>
      <p:grpSpPr>
        <a:xfrm>
          <a:off x="0" y="0"/>
          <a:ext cx="0" cy="0"/>
          <a:chOff x="0" y="0"/>
          <a:chExt cx="0" cy="0"/>
        </a:xfrm>
      </p:grpSpPr>
      <p:pic>
        <p:nvPicPr>
          <p:cNvPr id="171" name="Google Shape;171;p25"/>
          <p:cNvPicPr preferRelativeResize="0"/>
          <p:nvPr/>
        </p:nvPicPr>
        <p:blipFill rotWithShape="1">
          <a:blip r:embed="rId3">
            <a:alphaModFix/>
          </a:blip>
          <a:srcRect t="7784" b="7783"/>
          <a:stretch/>
        </p:blipFill>
        <p:spPr>
          <a:xfrm>
            <a:off x="-46012" y="-26991"/>
            <a:ext cx="9236009" cy="5197480"/>
          </a:xfrm>
          <a:prstGeom prst="rect">
            <a:avLst/>
          </a:prstGeom>
          <a:noFill/>
          <a:ln>
            <a:noFill/>
          </a:ln>
        </p:spPr>
      </p:pic>
      <p:sp>
        <p:nvSpPr>
          <p:cNvPr id="172" name="Google Shape;172;p25"/>
          <p:cNvSpPr/>
          <p:nvPr/>
        </p:nvSpPr>
        <p:spPr>
          <a:xfrm>
            <a:off x="-1611037" y="30201"/>
            <a:ext cx="2171400" cy="1254600"/>
          </a:xfrm>
          <a:prstGeom prst="chevron">
            <a:avLst>
              <a:gd name="adj" fmla="val 50000"/>
            </a:avLst>
          </a:prstGeom>
          <a:solidFill>
            <a:srgbClr val="F1C23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3" name="Google Shape;173;p25"/>
          <p:cNvGrpSpPr/>
          <p:nvPr/>
        </p:nvGrpSpPr>
        <p:grpSpPr>
          <a:xfrm>
            <a:off x="8757394" y="4830863"/>
            <a:ext cx="310725" cy="187875"/>
            <a:chOff x="11676525" y="6441150"/>
            <a:chExt cx="414300" cy="250500"/>
          </a:xfrm>
        </p:grpSpPr>
        <p:sp>
          <p:nvSpPr>
            <p:cNvPr id="174" name="Google Shape;174;p25"/>
            <p:cNvSpPr/>
            <p:nvPr/>
          </p:nvSpPr>
          <p:spPr>
            <a:xfrm>
              <a:off x="11782125" y="6467400"/>
              <a:ext cx="203100" cy="203100"/>
            </a:xfrm>
            <a:prstGeom prst="ellipse">
              <a:avLst/>
            </a:prstGeom>
            <a:noFill/>
            <a:ln w="9525"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95959"/>
                </a:solidFill>
                <a:latin typeface="Arial"/>
                <a:ea typeface="Arial"/>
                <a:cs typeface="Arial"/>
                <a:sym typeface="Arial"/>
              </a:endParaRPr>
            </a:p>
          </p:txBody>
        </p:sp>
        <p:sp>
          <p:nvSpPr>
            <p:cNvPr id="175" name="Google Shape;175;p25"/>
            <p:cNvSpPr txBox="1"/>
            <p:nvPr/>
          </p:nvSpPr>
          <p:spPr>
            <a:xfrm>
              <a:off x="11676525" y="6441150"/>
              <a:ext cx="414300" cy="250500"/>
            </a:xfrm>
            <a:prstGeom prst="rect">
              <a:avLst/>
            </a:prstGeom>
            <a:noFill/>
            <a:ln>
              <a:noFill/>
            </a:ln>
          </p:spPr>
          <p:txBody>
            <a:bodyPr spcFirstLastPara="1" wrap="square" lIns="68575" tIns="68575" rIns="68575" bIns="68575" anchor="t" anchorCtr="0">
              <a:spAutoFit/>
            </a:bodyPr>
            <a:lstStyle/>
            <a:p>
              <a:pPr marL="0" marR="0" lvl="0" indent="0" algn="ctr" rtl="0">
                <a:lnSpc>
                  <a:spcPct val="80000"/>
                </a:lnSpc>
                <a:spcBef>
                  <a:spcPts val="0"/>
                </a:spcBef>
                <a:spcAft>
                  <a:spcPts val="0"/>
                </a:spcAft>
                <a:buClr>
                  <a:srgbClr val="000000"/>
                </a:buClr>
                <a:buSzPts val="500"/>
                <a:buFont typeface="Arial"/>
                <a:buNone/>
              </a:pPr>
              <a:fld id="{00000000-1234-1234-1234-123412341234}" type="slidenum">
                <a:rPr lang="en" sz="400" b="1" i="0" u="none" strike="noStrike" cap="none">
                  <a:solidFill>
                    <a:srgbClr val="FFFFFF"/>
                  </a:solidFill>
                  <a:latin typeface="Inter"/>
                  <a:ea typeface="Inter"/>
                  <a:cs typeface="Inter"/>
                  <a:sym typeface="Inter"/>
                </a:rPr>
                <a:t>10</a:t>
              </a:fld>
              <a:endParaRPr sz="600" b="1" i="0" u="none" strike="noStrike" cap="none">
                <a:solidFill>
                  <a:srgbClr val="FFFFFF"/>
                </a:solidFill>
                <a:latin typeface="Inter"/>
                <a:ea typeface="Inter"/>
                <a:cs typeface="Inter"/>
                <a:sym typeface="Inter"/>
              </a:endParaRPr>
            </a:p>
          </p:txBody>
        </p:sp>
      </p:grpSp>
      <p:pic>
        <p:nvPicPr>
          <p:cNvPr id="176" name="Google Shape;176;p25"/>
          <p:cNvPicPr preferRelativeResize="0"/>
          <p:nvPr/>
        </p:nvPicPr>
        <p:blipFill rotWithShape="1">
          <a:blip r:embed="rId4">
            <a:alphaModFix/>
          </a:blip>
          <a:srcRect/>
          <a:stretch/>
        </p:blipFill>
        <p:spPr>
          <a:xfrm>
            <a:off x="86370" y="4468025"/>
            <a:ext cx="963775" cy="550725"/>
          </a:xfrm>
          <a:prstGeom prst="rect">
            <a:avLst/>
          </a:prstGeom>
          <a:noFill/>
          <a:ln>
            <a:noFill/>
          </a:ln>
        </p:spPr>
      </p:pic>
      <p:sp>
        <p:nvSpPr>
          <p:cNvPr id="177" name="Google Shape;177;p25"/>
          <p:cNvSpPr txBox="1"/>
          <p:nvPr/>
        </p:nvSpPr>
        <p:spPr>
          <a:xfrm rot="-5400000">
            <a:off x="-481050" y="2375829"/>
            <a:ext cx="2462100" cy="6003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FFFFFF"/>
                </a:solidFill>
                <a:latin typeface="Inter SemiBold"/>
                <a:ea typeface="Inter SemiBold"/>
                <a:cs typeface="Inter SemiBold"/>
                <a:sym typeface="Inter SemiBold"/>
              </a:rPr>
              <a:t>Example 4</a:t>
            </a:r>
            <a:endParaRPr sz="3000" b="0" i="0" u="none" strike="noStrike" cap="none">
              <a:solidFill>
                <a:srgbClr val="F1C232"/>
              </a:solidFill>
              <a:latin typeface="Inter SemiBold"/>
              <a:ea typeface="Inter SemiBold"/>
              <a:cs typeface="Inter SemiBold"/>
              <a:sym typeface="Inter SemiBold"/>
            </a:endParaRPr>
          </a:p>
        </p:txBody>
      </p:sp>
      <p:pic>
        <p:nvPicPr>
          <p:cNvPr id="178" name="Google Shape;178;p25"/>
          <p:cNvPicPr preferRelativeResize="0"/>
          <p:nvPr/>
        </p:nvPicPr>
        <p:blipFill rotWithShape="1">
          <a:blip r:embed="rId5">
            <a:alphaModFix/>
          </a:blip>
          <a:srcRect/>
          <a:stretch/>
        </p:blipFill>
        <p:spPr>
          <a:xfrm>
            <a:off x="1202427" y="729738"/>
            <a:ext cx="7476949" cy="3684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6"/>
          <p:cNvPicPr preferRelativeResize="0"/>
          <p:nvPr/>
        </p:nvPicPr>
        <p:blipFill rotWithShape="1">
          <a:blip r:embed="rId3">
            <a:alphaModFix/>
          </a:blip>
          <a:srcRect t="7784" b="7783"/>
          <a:stretch/>
        </p:blipFill>
        <p:spPr>
          <a:xfrm>
            <a:off x="-46012" y="-26991"/>
            <a:ext cx="9236009" cy="5197480"/>
          </a:xfrm>
          <a:prstGeom prst="rect">
            <a:avLst/>
          </a:prstGeom>
          <a:noFill/>
          <a:ln>
            <a:noFill/>
          </a:ln>
        </p:spPr>
      </p:pic>
      <p:sp>
        <p:nvSpPr>
          <p:cNvPr id="184" name="Google Shape;184;p26"/>
          <p:cNvSpPr/>
          <p:nvPr/>
        </p:nvSpPr>
        <p:spPr>
          <a:xfrm>
            <a:off x="-1611037" y="30201"/>
            <a:ext cx="2171400" cy="1254600"/>
          </a:xfrm>
          <a:prstGeom prst="chevron">
            <a:avLst>
              <a:gd name="adj" fmla="val 50000"/>
            </a:avLst>
          </a:prstGeom>
          <a:solidFill>
            <a:srgbClr val="F1C23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5" name="Google Shape;185;p26"/>
          <p:cNvGrpSpPr/>
          <p:nvPr/>
        </p:nvGrpSpPr>
        <p:grpSpPr>
          <a:xfrm>
            <a:off x="8757394" y="4830863"/>
            <a:ext cx="310725" cy="187875"/>
            <a:chOff x="11676525" y="6441150"/>
            <a:chExt cx="414300" cy="250500"/>
          </a:xfrm>
        </p:grpSpPr>
        <p:sp>
          <p:nvSpPr>
            <p:cNvPr id="186" name="Google Shape;186;p26"/>
            <p:cNvSpPr/>
            <p:nvPr/>
          </p:nvSpPr>
          <p:spPr>
            <a:xfrm>
              <a:off x="11782125" y="6467400"/>
              <a:ext cx="203100" cy="203100"/>
            </a:xfrm>
            <a:prstGeom prst="ellipse">
              <a:avLst/>
            </a:prstGeom>
            <a:noFill/>
            <a:ln w="9525"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95959"/>
                </a:solidFill>
                <a:latin typeface="Arial"/>
                <a:ea typeface="Arial"/>
                <a:cs typeface="Arial"/>
                <a:sym typeface="Arial"/>
              </a:endParaRPr>
            </a:p>
          </p:txBody>
        </p:sp>
        <p:sp>
          <p:nvSpPr>
            <p:cNvPr id="187" name="Google Shape;187;p26"/>
            <p:cNvSpPr txBox="1"/>
            <p:nvPr/>
          </p:nvSpPr>
          <p:spPr>
            <a:xfrm>
              <a:off x="11676525" y="6441150"/>
              <a:ext cx="414300" cy="250500"/>
            </a:xfrm>
            <a:prstGeom prst="rect">
              <a:avLst/>
            </a:prstGeom>
            <a:noFill/>
            <a:ln>
              <a:noFill/>
            </a:ln>
          </p:spPr>
          <p:txBody>
            <a:bodyPr spcFirstLastPara="1" wrap="square" lIns="68575" tIns="68575" rIns="68575" bIns="68575" anchor="t" anchorCtr="0">
              <a:spAutoFit/>
            </a:bodyPr>
            <a:lstStyle/>
            <a:p>
              <a:pPr marL="0" marR="0" lvl="0" indent="0" algn="ctr" rtl="0">
                <a:lnSpc>
                  <a:spcPct val="80000"/>
                </a:lnSpc>
                <a:spcBef>
                  <a:spcPts val="0"/>
                </a:spcBef>
                <a:spcAft>
                  <a:spcPts val="0"/>
                </a:spcAft>
                <a:buClr>
                  <a:srgbClr val="000000"/>
                </a:buClr>
                <a:buSzPts val="500"/>
                <a:buFont typeface="Arial"/>
                <a:buNone/>
              </a:pPr>
              <a:fld id="{00000000-1234-1234-1234-123412341234}" type="slidenum">
                <a:rPr lang="en" sz="400" b="1" i="0" u="none" strike="noStrike" cap="none">
                  <a:solidFill>
                    <a:srgbClr val="FFFFFF"/>
                  </a:solidFill>
                  <a:latin typeface="Inter"/>
                  <a:ea typeface="Inter"/>
                  <a:cs typeface="Inter"/>
                  <a:sym typeface="Inter"/>
                </a:rPr>
                <a:t>11</a:t>
              </a:fld>
              <a:endParaRPr sz="600" b="1" i="0" u="none" strike="noStrike" cap="none">
                <a:solidFill>
                  <a:srgbClr val="FFFFFF"/>
                </a:solidFill>
                <a:latin typeface="Inter"/>
                <a:ea typeface="Inter"/>
                <a:cs typeface="Inter"/>
                <a:sym typeface="Inter"/>
              </a:endParaRPr>
            </a:p>
          </p:txBody>
        </p:sp>
      </p:grpSp>
      <p:pic>
        <p:nvPicPr>
          <p:cNvPr id="188" name="Google Shape;188;p26"/>
          <p:cNvPicPr preferRelativeResize="0"/>
          <p:nvPr/>
        </p:nvPicPr>
        <p:blipFill rotWithShape="1">
          <a:blip r:embed="rId4">
            <a:alphaModFix/>
          </a:blip>
          <a:srcRect/>
          <a:stretch/>
        </p:blipFill>
        <p:spPr>
          <a:xfrm>
            <a:off x="86370" y="4468025"/>
            <a:ext cx="963775" cy="550725"/>
          </a:xfrm>
          <a:prstGeom prst="rect">
            <a:avLst/>
          </a:prstGeom>
          <a:noFill/>
          <a:ln>
            <a:noFill/>
          </a:ln>
        </p:spPr>
      </p:pic>
      <p:sp>
        <p:nvSpPr>
          <p:cNvPr id="189" name="Google Shape;189;p26"/>
          <p:cNvSpPr txBox="1"/>
          <p:nvPr/>
        </p:nvSpPr>
        <p:spPr>
          <a:xfrm rot="-5400000">
            <a:off x="-481050" y="2375829"/>
            <a:ext cx="2462100" cy="6003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FFFFFF"/>
                </a:solidFill>
                <a:latin typeface="Inter SemiBold"/>
                <a:ea typeface="Inter SemiBold"/>
                <a:cs typeface="Inter SemiBold"/>
                <a:sym typeface="Inter SemiBold"/>
              </a:rPr>
              <a:t>Example 5</a:t>
            </a:r>
            <a:endParaRPr sz="3000" b="0" i="0" u="none" strike="noStrike" cap="none">
              <a:solidFill>
                <a:srgbClr val="F1C232"/>
              </a:solidFill>
              <a:latin typeface="Inter SemiBold"/>
              <a:ea typeface="Inter SemiBold"/>
              <a:cs typeface="Inter SemiBold"/>
              <a:sym typeface="Inter SemiBold"/>
            </a:endParaRPr>
          </a:p>
        </p:txBody>
      </p:sp>
      <p:pic>
        <p:nvPicPr>
          <p:cNvPr id="190" name="Google Shape;190;p26"/>
          <p:cNvPicPr preferRelativeResize="0"/>
          <p:nvPr/>
        </p:nvPicPr>
        <p:blipFill rotWithShape="1">
          <a:blip r:embed="rId5">
            <a:alphaModFix/>
          </a:blip>
          <a:srcRect/>
          <a:stretch/>
        </p:blipFill>
        <p:spPr>
          <a:xfrm>
            <a:off x="1673926" y="347644"/>
            <a:ext cx="3191700" cy="4312430"/>
          </a:xfrm>
          <a:prstGeom prst="rect">
            <a:avLst/>
          </a:prstGeom>
          <a:noFill/>
          <a:ln>
            <a:noFill/>
          </a:ln>
        </p:spPr>
      </p:pic>
      <p:pic>
        <p:nvPicPr>
          <p:cNvPr id="191" name="Google Shape;191;p26"/>
          <p:cNvPicPr preferRelativeResize="0"/>
          <p:nvPr/>
        </p:nvPicPr>
        <p:blipFill rotWithShape="1">
          <a:blip r:embed="rId6">
            <a:alphaModFix/>
          </a:blip>
          <a:srcRect/>
          <a:stretch/>
        </p:blipFill>
        <p:spPr>
          <a:xfrm>
            <a:off x="5457400" y="347650"/>
            <a:ext cx="2887225" cy="4245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5DBE5"/>
        </a:solidFill>
        <a:effectLst/>
      </p:bgPr>
    </p:bg>
    <p:spTree>
      <p:nvGrpSpPr>
        <p:cNvPr id="1" name="Shape 195"/>
        <p:cNvGrpSpPr/>
        <p:nvPr/>
      </p:nvGrpSpPr>
      <p:grpSpPr>
        <a:xfrm>
          <a:off x="0" y="0"/>
          <a:ext cx="0" cy="0"/>
          <a:chOff x="0" y="0"/>
          <a:chExt cx="0" cy="0"/>
        </a:xfrm>
      </p:grpSpPr>
      <p:sp>
        <p:nvSpPr>
          <p:cNvPr id="196" name="Google Shape;196;p10"/>
          <p:cNvSpPr/>
          <p:nvPr/>
        </p:nvSpPr>
        <p:spPr>
          <a:xfrm rot="5400000">
            <a:off x="3543863" y="-1185000"/>
            <a:ext cx="3135900" cy="8158200"/>
          </a:xfrm>
          <a:prstGeom prst="rect">
            <a:avLst/>
          </a:prstGeom>
          <a:solidFill>
            <a:srgbClr val="26262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0"/>
          <p:cNvSpPr/>
          <p:nvPr/>
        </p:nvSpPr>
        <p:spPr>
          <a:xfrm rot="5400000">
            <a:off x="1982138" y="202725"/>
            <a:ext cx="165900" cy="2268900"/>
          </a:xfrm>
          <a:prstGeom prst="rect">
            <a:avLst/>
          </a:prstGeom>
          <a:solidFill>
            <a:srgbClr val="F1C23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0"/>
          <p:cNvSpPr txBox="1"/>
          <p:nvPr/>
        </p:nvSpPr>
        <p:spPr>
          <a:xfrm>
            <a:off x="1406738" y="3085950"/>
            <a:ext cx="2112000" cy="1146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800"/>
              <a:buFont typeface="Arial"/>
              <a:buNone/>
            </a:pPr>
            <a:r>
              <a:rPr lang="en" sz="1400" b="1" i="0" u="none" strike="noStrike" cap="none">
                <a:solidFill>
                  <a:srgbClr val="F1C232"/>
                </a:solidFill>
                <a:latin typeface="Inter"/>
                <a:ea typeface="Inter"/>
                <a:cs typeface="Inter"/>
                <a:sym typeface="Inter"/>
              </a:rPr>
              <a:t>Make sure the email is from a recognized sender by hovering over the email addresses/links.</a:t>
            </a:r>
            <a:endParaRPr sz="1400" b="1" i="0" u="none" strike="noStrike" cap="none">
              <a:solidFill>
                <a:srgbClr val="F1C232"/>
              </a:solidFill>
              <a:latin typeface="Inter"/>
              <a:ea typeface="Inter"/>
              <a:cs typeface="Inter"/>
              <a:sym typeface="Inter"/>
            </a:endParaRPr>
          </a:p>
        </p:txBody>
      </p:sp>
      <p:sp>
        <p:nvSpPr>
          <p:cNvPr id="199" name="Google Shape;199;p10"/>
          <p:cNvSpPr txBox="1"/>
          <p:nvPr/>
        </p:nvSpPr>
        <p:spPr>
          <a:xfrm>
            <a:off x="1032638" y="544031"/>
            <a:ext cx="4346700" cy="664800"/>
          </a:xfrm>
          <a:prstGeom prst="rect">
            <a:avLst/>
          </a:prstGeom>
          <a:noFill/>
          <a:ln>
            <a:noFill/>
          </a:ln>
        </p:spPr>
        <p:txBody>
          <a:bodyPr spcFirstLastPara="1" wrap="square" lIns="68575" tIns="68575" rIns="68575" bIns="68575" anchor="t" anchorCtr="0">
            <a:spAutoFit/>
          </a:bodyPr>
          <a:lstStyle/>
          <a:p>
            <a:pPr marL="0" marR="0" lvl="0" indent="0" algn="l" rtl="0">
              <a:lnSpc>
                <a:spcPct val="90000"/>
              </a:lnSpc>
              <a:spcBef>
                <a:spcPts val="0"/>
              </a:spcBef>
              <a:spcAft>
                <a:spcPts val="0"/>
              </a:spcAft>
              <a:buClr>
                <a:srgbClr val="000000"/>
              </a:buClr>
              <a:buSzPts val="3800"/>
              <a:buFont typeface="Arial"/>
              <a:buNone/>
            </a:pPr>
            <a:r>
              <a:rPr lang="en" sz="3800" b="0" i="0" u="none" strike="noStrike" cap="none">
                <a:solidFill>
                  <a:srgbClr val="000000"/>
                </a:solidFill>
                <a:latin typeface="Inter SemiBold"/>
                <a:ea typeface="Inter SemiBold"/>
                <a:cs typeface="Inter SemiBold"/>
                <a:sym typeface="Inter SemiBold"/>
              </a:rPr>
              <a:t>Phishing</a:t>
            </a:r>
            <a:endParaRPr sz="3800" b="0" i="0" u="none" strike="noStrike" cap="none">
              <a:solidFill>
                <a:srgbClr val="000000"/>
              </a:solidFill>
              <a:latin typeface="Inter"/>
              <a:ea typeface="Inter"/>
              <a:cs typeface="Inter"/>
              <a:sym typeface="Inter"/>
            </a:endParaRPr>
          </a:p>
        </p:txBody>
      </p:sp>
      <p:sp>
        <p:nvSpPr>
          <p:cNvPr id="200" name="Google Shape;200;p10"/>
          <p:cNvSpPr txBox="1"/>
          <p:nvPr/>
        </p:nvSpPr>
        <p:spPr>
          <a:xfrm>
            <a:off x="3960744" y="3085950"/>
            <a:ext cx="2112000" cy="931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800"/>
              <a:buFont typeface="Arial"/>
              <a:buNone/>
            </a:pPr>
            <a:r>
              <a:rPr lang="en" sz="1400" b="1" i="0" u="none" strike="noStrike" cap="none">
                <a:solidFill>
                  <a:srgbClr val="F1C232"/>
                </a:solidFill>
                <a:latin typeface="Inter"/>
                <a:ea typeface="Inter"/>
                <a:cs typeface="Inter"/>
                <a:sym typeface="Inter"/>
              </a:rPr>
              <a:t>Only open attachments or click on links from a trusted source.</a:t>
            </a:r>
            <a:endParaRPr sz="1400" b="1" i="0" u="none" strike="noStrike" cap="none">
              <a:solidFill>
                <a:srgbClr val="F1C232"/>
              </a:solidFill>
              <a:latin typeface="Inter"/>
              <a:ea typeface="Inter"/>
              <a:cs typeface="Inter"/>
              <a:sym typeface="Inter"/>
            </a:endParaRPr>
          </a:p>
        </p:txBody>
      </p:sp>
      <p:sp>
        <p:nvSpPr>
          <p:cNvPr id="201" name="Google Shape;201;p10"/>
          <p:cNvSpPr txBox="1"/>
          <p:nvPr/>
        </p:nvSpPr>
        <p:spPr>
          <a:xfrm>
            <a:off x="6451025" y="3085950"/>
            <a:ext cx="2693100" cy="1793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800"/>
              <a:buFont typeface="Arial"/>
              <a:buNone/>
            </a:pPr>
            <a:r>
              <a:rPr lang="en" sz="1400" b="1" i="0" u="none" strike="noStrike" cap="none">
                <a:solidFill>
                  <a:srgbClr val="F1C232"/>
                </a:solidFill>
                <a:latin typeface="Inter"/>
                <a:ea typeface="Inter"/>
                <a:cs typeface="Inter"/>
                <a:sym typeface="Inter"/>
              </a:rPr>
              <a:t>When in doubt—</a:t>
            </a:r>
            <a:endParaRPr sz="1400" b="1" i="0" u="none" strike="noStrike" cap="none">
              <a:solidFill>
                <a:srgbClr val="F1C232"/>
              </a:solidFill>
              <a:latin typeface="Inter"/>
              <a:ea typeface="Inter"/>
              <a:cs typeface="Inter"/>
              <a:sym typeface="Inter"/>
            </a:endParaRPr>
          </a:p>
          <a:p>
            <a:pPr marL="0" marR="0" lvl="0" indent="0" algn="l" rtl="0">
              <a:lnSpc>
                <a:spcPct val="100000"/>
              </a:lnSpc>
              <a:spcBef>
                <a:spcPts val="0"/>
              </a:spcBef>
              <a:spcAft>
                <a:spcPts val="0"/>
              </a:spcAft>
              <a:buClr>
                <a:schemeClr val="dk1"/>
              </a:buClr>
              <a:buSzPts val="800"/>
              <a:buFont typeface="Arial"/>
              <a:buNone/>
            </a:pPr>
            <a:r>
              <a:rPr lang="en" sz="1400" b="1" i="0" u="none" strike="noStrike" cap="none">
                <a:solidFill>
                  <a:srgbClr val="F1C232"/>
                </a:solidFill>
                <a:latin typeface="Inter"/>
                <a:ea typeface="Inter"/>
                <a:cs typeface="Inter"/>
                <a:sym typeface="Inter"/>
              </a:rPr>
              <a:t>do not open, do not forward, and</a:t>
            </a:r>
            <a:r>
              <a:rPr lang="en" b="1">
                <a:solidFill>
                  <a:srgbClr val="F1C232"/>
                </a:solidFill>
                <a:latin typeface="Inter"/>
                <a:ea typeface="Inter"/>
                <a:cs typeface="Inter"/>
                <a:sym typeface="Inter"/>
              </a:rPr>
              <a:t> </a:t>
            </a:r>
            <a:r>
              <a:rPr lang="en" sz="1400" b="1" i="0" u="none" strike="noStrike" cap="none">
                <a:solidFill>
                  <a:srgbClr val="F1C232"/>
                </a:solidFill>
                <a:latin typeface="Inter"/>
                <a:ea typeface="Inter"/>
                <a:cs typeface="Inter"/>
                <a:sym typeface="Inter"/>
              </a:rPr>
              <a:t>do not respond—</a:t>
            </a:r>
            <a:endParaRPr sz="1400" b="1" i="0" u="none" strike="noStrike" cap="none">
              <a:solidFill>
                <a:srgbClr val="F1C232"/>
              </a:solidFill>
              <a:latin typeface="Inter"/>
              <a:ea typeface="Inter"/>
              <a:cs typeface="Inter"/>
              <a:sym typeface="Inter"/>
            </a:endParaRPr>
          </a:p>
          <a:p>
            <a:pPr marL="0" marR="0" lvl="0" indent="0" algn="l" rtl="0">
              <a:lnSpc>
                <a:spcPct val="100000"/>
              </a:lnSpc>
              <a:spcBef>
                <a:spcPts val="0"/>
              </a:spcBef>
              <a:spcAft>
                <a:spcPts val="0"/>
              </a:spcAft>
              <a:buClr>
                <a:schemeClr val="dk1"/>
              </a:buClr>
              <a:buSzPts val="800"/>
              <a:buFont typeface="Arial"/>
              <a:buNone/>
            </a:pPr>
            <a:r>
              <a:rPr lang="en" sz="1400" b="1" i="0" u="none" strike="noStrike" cap="none">
                <a:solidFill>
                  <a:srgbClr val="F1C232"/>
                </a:solidFill>
                <a:latin typeface="Inter"/>
                <a:ea typeface="Inter"/>
                <a:cs typeface="Inter"/>
                <a:sym typeface="Inter"/>
              </a:rPr>
              <a:t>ask for help from the AL P.E.O. Tech Chair or your Board Buddy.</a:t>
            </a:r>
            <a:endParaRPr sz="1400" b="1" i="0" u="none" strike="noStrike" cap="none">
              <a:solidFill>
                <a:srgbClr val="F1C232"/>
              </a:solidFill>
              <a:latin typeface="Inter"/>
              <a:ea typeface="Inter"/>
              <a:cs typeface="Inter"/>
              <a:sym typeface="Inter"/>
            </a:endParaRPr>
          </a:p>
          <a:p>
            <a:pPr marL="0" marR="0" lvl="0" indent="0" algn="l" rtl="0">
              <a:lnSpc>
                <a:spcPct val="100000"/>
              </a:lnSpc>
              <a:spcBef>
                <a:spcPts val="0"/>
              </a:spcBef>
              <a:spcAft>
                <a:spcPts val="0"/>
              </a:spcAft>
              <a:buClr>
                <a:schemeClr val="dk1"/>
              </a:buClr>
              <a:buSzPts val="800"/>
              <a:buFont typeface="Arial"/>
              <a:buNone/>
            </a:pPr>
            <a:endParaRPr sz="1400" b="1" i="0" u="none" strike="noStrike" cap="none">
              <a:solidFill>
                <a:srgbClr val="F1C232"/>
              </a:solidFill>
              <a:latin typeface="Inter"/>
              <a:ea typeface="Inter"/>
              <a:cs typeface="Inter"/>
              <a:sym typeface="Inter"/>
            </a:endParaRPr>
          </a:p>
          <a:p>
            <a:pPr marL="0" marR="0" lvl="0" indent="0" algn="l" rtl="0">
              <a:lnSpc>
                <a:spcPct val="100000"/>
              </a:lnSpc>
              <a:spcBef>
                <a:spcPts val="0"/>
              </a:spcBef>
              <a:spcAft>
                <a:spcPts val="0"/>
              </a:spcAft>
              <a:buClr>
                <a:schemeClr val="dk1"/>
              </a:buClr>
              <a:buSzPts val="800"/>
              <a:buFont typeface="Raleway SemiBold"/>
              <a:buNone/>
            </a:pPr>
            <a:endParaRPr sz="1400" b="1" i="0" u="none" strike="noStrike" cap="none">
              <a:solidFill>
                <a:srgbClr val="F1C232"/>
              </a:solidFill>
              <a:latin typeface="Inter"/>
              <a:ea typeface="Inter"/>
              <a:cs typeface="Inter"/>
              <a:sym typeface="Inter"/>
            </a:endParaRPr>
          </a:p>
        </p:txBody>
      </p:sp>
      <p:pic>
        <p:nvPicPr>
          <p:cNvPr id="202" name="Google Shape;202;p10"/>
          <p:cNvPicPr preferRelativeResize="0"/>
          <p:nvPr/>
        </p:nvPicPr>
        <p:blipFill rotWithShape="1">
          <a:blip r:embed="rId3">
            <a:alphaModFix/>
          </a:blip>
          <a:srcRect/>
          <a:stretch/>
        </p:blipFill>
        <p:spPr>
          <a:xfrm>
            <a:off x="1406736" y="1870054"/>
            <a:ext cx="1137111" cy="1137111"/>
          </a:xfrm>
          <a:prstGeom prst="rect">
            <a:avLst/>
          </a:prstGeom>
          <a:noFill/>
          <a:ln>
            <a:noFill/>
          </a:ln>
        </p:spPr>
      </p:pic>
      <p:pic>
        <p:nvPicPr>
          <p:cNvPr id="203" name="Google Shape;203;p10"/>
          <p:cNvPicPr preferRelativeResize="0"/>
          <p:nvPr/>
        </p:nvPicPr>
        <p:blipFill rotWithShape="1">
          <a:blip r:embed="rId4">
            <a:alphaModFix/>
          </a:blip>
          <a:srcRect/>
          <a:stretch/>
        </p:blipFill>
        <p:spPr>
          <a:xfrm>
            <a:off x="3756789" y="2003191"/>
            <a:ext cx="1137111" cy="1137111"/>
          </a:xfrm>
          <a:prstGeom prst="rect">
            <a:avLst/>
          </a:prstGeom>
          <a:noFill/>
          <a:ln>
            <a:noFill/>
          </a:ln>
        </p:spPr>
      </p:pic>
      <p:pic>
        <p:nvPicPr>
          <p:cNvPr id="204" name="Google Shape;204;p10"/>
          <p:cNvPicPr preferRelativeResize="0"/>
          <p:nvPr/>
        </p:nvPicPr>
        <p:blipFill rotWithShape="1">
          <a:blip r:embed="rId5">
            <a:alphaModFix/>
          </a:blip>
          <a:srcRect/>
          <a:stretch/>
        </p:blipFill>
        <p:spPr>
          <a:xfrm>
            <a:off x="6451013" y="2003202"/>
            <a:ext cx="1137111" cy="1137111"/>
          </a:xfrm>
          <a:prstGeom prst="rect">
            <a:avLst/>
          </a:prstGeom>
          <a:noFill/>
          <a:ln>
            <a:noFill/>
          </a:ln>
        </p:spPr>
      </p:pic>
      <p:grpSp>
        <p:nvGrpSpPr>
          <p:cNvPr id="205" name="Google Shape;205;p10"/>
          <p:cNvGrpSpPr/>
          <p:nvPr/>
        </p:nvGrpSpPr>
        <p:grpSpPr>
          <a:xfrm>
            <a:off x="8757394" y="4830863"/>
            <a:ext cx="310725" cy="187875"/>
            <a:chOff x="11676525" y="6441150"/>
            <a:chExt cx="414300" cy="250500"/>
          </a:xfrm>
        </p:grpSpPr>
        <p:sp>
          <p:nvSpPr>
            <p:cNvPr id="206" name="Google Shape;206;p10"/>
            <p:cNvSpPr/>
            <p:nvPr/>
          </p:nvSpPr>
          <p:spPr>
            <a:xfrm>
              <a:off x="11782125" y="6467400"/>
              <a:ext cx="203100" cy="203100"/>
            </a:xfrm>
            <a:prstGeom prst="ellipse">
              <a:avLst/>
            </a:prstGeom>
            <a:noFill/>
            <a:ln w="9525"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95959"/>
                </a:solidFill>
                <a:latin typeface="Arial"/>
                <a:ea typeface="Arial"/>
                <a:cs typeface="Arial"/>
                <a:sym typeface="Arial"/>
              </a:endParaRPr>
            </a:p>
          </p:txBody>
        </p:sp>
        <p:sp>
          <p:nvSpPr>
            <p:cNvPr id="207" name="Google Shape;207;p10"/>
            <p:cNvSpPr txBox="1"/>
            <p:nvPr/>
          </p:nvSpPr>
          <p:spPr>
            <a:xfrm>
              <a:off x="11676525" y="6441150"/>
              <a:ext cx="414300" cy="250500"/>
            </a:xfrm>
            <a:prstGeom prst="rect">
              <a:avLst/>
            </a:prstGeom>
            <a:noFill/>
            <a:ln>
              <a:noFill/>
            </a:ln>
          </p:spPr>
          <p:txBody>
            <a:bodyPr spcFirstLastPara="1" wrap="square" lIns="68575" tIns="68575" rIns="68575" bIns="68575" anchor="t" anchorCtr="0">
              <a:spAutoFit/>
            </a:bodyPr>
            <a:lstStyle/>
            <a:p>
              <a:pPr marL="0" marR="0" lvl="0" indent="0" algn="ctr" rtl="0">
                <a:lnSpc>
                  <a:spcPct val="80000"/>
                </a:lnSpc>
                <a:spcBef>
                  <a:spcPts val="0"/>
                </a:spcBef>
                <a:spcAft>
                  <a:spcPts val="0"/>
                </a:spcAft>
                <a:buClr>
                  <a:srgbClr val="000000"/>
                </a:buClr>
                <a:buSzPts val="500"/>
                <a:buFont typeface="Arial"/>
                <a:buNone/>
              </a:pPr>
              <a:fld id="{00000000-1234-1234-1234-123412341234}" type="slidenum">
                <a:rPr lang="en" sz="400" b="1" i="0" u="none" strike="noStrike" cap="none">
                  <a:solidFill>
                    <a:srgbClr val="FFFFFF"/>
                  </a:solidFill>
                  <a:latin typeface="Inter"/>
                  <a:ea typeface="Inter"/>
                  <a:cs typeface="Inter"/>
                  <a:sym typeface="Inter"/>
                </a:rPr>
                <a:t>12</a:t>
              </a:fld>
              <a:endParaRPr sz="600" b="1" i="0" u="none" strike="noStrike" cap="none">
                <a:solidFill>
                  <a:srgbClr val="FFFFFF"/>
                </a:solidFill>
                <a:latin typeface="Inter"/>
                <a:ea typeface="Inter"/>
                <a:cs typeface="Inter"/>
                <a:sym typeface="Inter"/>
              </a:endParaRPr>
            </a:p>
          </p:txBody>
        </p:sp>
      </p:grpSp>
      <p:pic>
        <p:nvPicPr>
          <p:cNvPr id="208" name="Google Shape;208;p10"/>
          <p:cNvPicPr preferRelativeResize="0"/>
          <p:nvPr/>
        </p:nvPicPr>
        <p:blipFill rotWithShape="1">
          <a:blip r:embed="rId6">
            <a:alphaModFix/>
          </a:blip>
          <a:srcRect/>
          <a:stretch/>
        </p:blipFill>
        <p:spPr>
          <a:xfrm>
            <a:off x="70700" y="4462049"/>
            <a:ext cx="1004143" cy="556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2"/>
        <p:cNvGrpSpPr/>
        <p:nvPr/>
      </p:nvGrpSpPr>
      <p:grpSpPr>
        <a:xfrm>
          <a:off x="0" y="0"/>
          <a:ext cx="0" cy="0"/>
          <a:chOff x="0" y="0"/>
          <a:chExt cx="0" cy="0"/>
        </a:xfrm>
      </p:grpSpPr>
      <p:pic>
        <p:nvPicPr>
          <p:cNvPr id="213" name="Google Shape;213;p11"/>
          <p:cNvPicPr preferRelativeResize="0"/>
          <p:nvPr/>
        </p:nvPicPr>
        <p:blipFill rotWithShape="1">
          <a:blip r:embed="rId3">
            <a:alphaModFix/>
          </a:blip>
          <a:srcRect l="13406" r="13401"/>
          <a:stretch/>
        </p:blipFill>
        <p:spPr>
          <a:xfrm>
            <a:off x="3496225" y="-7975"/>
            <a:ext cx="5647775" cy="5143501"/>
          </a:xfrm>
          <a:prstGeom prst="rect">
            <a:avLst/>
          </a:prstGeom>
          <a:noFill/>
          <a:ln>
            <a:noFill/>
          </a:ln>
        </p:spPr>
      </p:pic>
      <p:sp>
        <p:nvSpPr>
          <p:cNvPr id="214" name="Google Shape;214;p11"/>
          <p:cNvSpPr txBox="1"/>
          <p:nvPr/>
        </p:nvSpPr>
        <p:spPr>
          <a:xfrm>
            <a:off x="3811625" y="673075"/>
            <a:ext cx="4639800" cy="4049700"/>
          </a:xfrm>
          <a:prstGeom prst="rect">
            <a:avLst/>
          </a:prstGeom>
          <a:noFill/>
          <a:ln>
            <a:noFill/>
          </a:ln>
        </p:spPr>
        <p:txBody>
          <a:bodyPr spcFirstLastPara="1" wrap="square" lIns="68575" tIns="68575" rIns="68575" bIns="68575" anchor="t" anchorCtr="0">
            <a:noAutofit/>
          </a:bodyPr>
          <a:lstStyle/>
          <a:p>
            <a:pPr marL="0" marR="0" lvl="0" indent="0" algn="l" rtl="0">
              <a:lnSpc>
                <a:spcPct val="115000"/>
              </a:lnSpc>
              <a:spcBef>
                <a:spcPts val="800"/>
              </a:spcBef>
              <a:spcAft>
                <a:spcPts val="0"/>
              </a:spcAft>
              <a:buClr>
                <a:srgbClr val="000000"/>
              </a:buClr>
              <a:buSzPts val="3000"/>
              <a:buFont typeface="Arial"/>
              <a:buNone/>
            </a:pPr>
            <a:r>
              <a:rPr lang="en" sz="3000" b="0" i="0" u="none" strike="noStrike" cap="none">
                <a:solidFill>
                  <a:schemeClr val="lt1"/>
                </a:solidFill>
                <a:latin typeface="Roboto"/>
                <a:ea typeface="Roboto"/>
                <a:cs typeface="Roboto"/>
                <a:sym typeface="Roboto"/>
              </a:rPr>
              <a:t>Questions?</a:t>
            </a:r>
            <a:endParaRPr sz="3000" b="1" i="0" u="none" strike="noStrike" cap="none">
              <a:solidFill>
                <a:schemeClr val="lt1"/>
              </a:solidFill>
              <a:latin typeface="Arial"/>
              <a:ea typeface="Arial"/>
              <a:cs typeface="Arial"/>
              <a:sym typeface="Arial"/>
            </a:endParaRPr>
          </a:p>
          <a:p>
            <a:pPr marL="0" marR="0" lvl="0" indent="0" algn="l" rtl="0">
              <a:lnSpc>
                <a:spcPct val="115000"/>
              </a:lnSpc>
              <a:spcBef>
                <a:spcPts val="800"/>
              </a:spcBef>
              <a:spcAft>
                <a:spcPts val="800"/>
              </a:spcAft>
              <a:buClr>
                <a:srgbClr val="000000"/>
              </a:buClr>
              <a:buSzPts val="1400"/>
              <a:buFont typeface="Arial"/>
              <a:buNone/>
            </a:pPr>
            <a:endParaRPr sz="1400" b="0" i="0" u="none" strike="noStrike" cap="none">
              <a:solidFill>
                <a:schemeClr val="dk1"/>
              </a:solidFill>
              <a:latin typeface="Inter"/>
              <a:ea typeface="Inter"/>
              <a:cs typeface="Inter"/>
              <a:sym typeface="Inter"/>
            </a:endParaRPr>
          </a:p>
        </p:txBody>
      </p:sp>
      <p:sp>
        <p:nvSpPr>
          <p:cNvPr id="215" name="Google Shape;215;p11"/>
          <p:cNvSpPr txBox="1"/>
          <p:nvPr/>
        </p:nvSpPr>
        <p:spPr>
          <a:xfrm>
            <a:off x="462450" y="899175"/>
            <a:ext cx="3938700" cy="983700"/>
          </a:xfrm>
          <a:prstGeom prst="rect">
            <a:avLst/>
          </a:prstGeom>
          <a:noFill/>
          <a:ln>
            <a:noFill/>
          </a:ln>
        </p:spPr>
        <p:txBody>
          <a:bodyPr spcFirstLastPara="1" wrap="square" lIns="68575" tIns="68575" rIns="68575" bIns="68575" anchor="t" anchorCtr="0">
            <a:spAutoFit/>
          </a:bodyPr>
          <a:lstStyle/>
          <a:p>
            <a:pPr marL="0" marR="0" lvl="0" indent="0" algn="l" rtl="0">
              <a:lnSpc>
                <a:spcPct val="90000"/>
              </a:lnSpc>
              <a:spcBef>
                <a:spcPts val="0"/>
              </a:spcBef>
              <a:spcAft>
                <a:spcPts val="0"/>
              </a:spcAft>
              <a:buClr>
                <a:srgbClr val="000000"/>
              </a:buClr>
              <a:buSzPts val="2300"/>
              <a:buFont typeface="Arial"/>
              <a:buNone/>
            </a:pPr>
            <a:r>
              <a:rPr lang="en" sz="2300" b="0" i="0" u="none" strike="noStrike" cap="none">
                <a:solidFill>
                  <a:schemeClr val="lt1"/>
                </a:solidFill>
                <a:latin typeface="Inter SemiBold"/>
                <a:ea typeface="Inter SemiBold"/>
                <a:cs typeface="Inter SemiBold"/>
                <a:sym typeface="Inter SemiBold"/>
              </a:rPr>
              <a:t>THANK</a:t>
            </a:r>
            <a:br>
              <a:rPr lang="en" sz="2100" b="0" i="0" u="none" strike="noStrike" cap="none">
                <a:solidFill>
                  <a:schemeClr val="lt1"/>
                </a:solidFill>
                <a:latin typeface="Inter SemiBold"/>
                <a:ea typeface="Inter SemiBold"/>
                <a:cs typeface="Inter SemiBold"/>
                <a:sym typeface="Inter SemiBold"/>
              </a:rPr>
            </a:br>
            <a:r>
              <a:rPr lang="en" sz="3800" b="0" i="0" u="none" strike="noStrike" cap="none">
                <a:solidFill>
                  <a:srgbClr val="F1C232"/>
                </a:solidFill>
                <a:latin typeface="Inter SemiBold"/>
                <a:ea typeface="Inter SemiBold"/>
                <a:cs typeface="Inter SemiBold"/>
                <a:sym typeface="Inter SemiBold"/>
              </a:rPr>
              <a:t>YOU!</a:t>
            </a:r>
            <a:endParaRPr sz="1100" b="0" i="0" u="none" strike="noStrike" cap="none">
              <a:solidFill>
                <a:srgbClr val="000000"/>
              </a:solidFill>
              <a:latin typeface="Inter SemiBold"/>
              <a:ea typeface="Inter SemiBold"/>
              <a:cs typeface="Inter SemiBold"/>
              <a:sym typeface="Inter SemiBold"/>
            </a:endParaRPr>
          </a:p>
        </p:txBody>
      </p:sp>
      <p:sp>
        <p:nvSpPr>
          <p:cNvPr id="216" name="Google Shape;216;p11"/>
          <p:cNvSpPr/>
          <p:nvPr/>
        </p:nvSpPr>
        <p:spPr>
          <a:xfrm>
            <a:off x="0" y="822688"/>
            <a:ext cx="165900" cy="1630200"/>
          </a:xfrm>
          <a:prstGeom prst="rect">
            <a:avLst/>
          </a:prstGeom>
          <a:solidFill>
            <a:srgbClr val="F1C23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7" name="Google Shape;217;p11"/>
          <p:cNvGrpSpPr/>
          <p:nvPr/>
        </p:nvGrpSpPr>
        <p:grpSpPr>
          <a:xfrm>
            <a:off x="8757394" y="4830863"/>
            <a:ext cx="310725" cy="187875"/>
            <a:chOff x="11676525" y="6441150"/>
            <a:chExt cx="414300" cy="250500"/>
          </a:xfrm>
        </p:grpSpPr>
        <p:sp>
          <p:nvSpPr>
            <p:cNvPr id="218" name="Google Shape;218;p11"/>
            <p:cNvSpPr/>
            <p:nvPr/>
          </p:nvSpPr>
          <p:spPr>
            <a:xfrm>
              <a:off x="11782125" y="6467400"/>
              <a:ext cx="203100" cy="203100"/>
            </a:xfrm>
            <a:prstGeom prst="ellipse">
              <a:avLst/>
            </a:prstGeom>
            <a:noFill/>
            <a:ln w="9525"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95959"/>
                </a:solidFill>
                <a:latin typeface="Arial"/>
                <a:ea typeface="Arial"/>
                <a:cs typeface="Arial"/>
                <a:sym typeface="Arial"/>
              </a:endParaRPr>
            </a:p>
          </p:txBody>
        </p:sp>
        <p:sp>
          <p:nvSpPr>
            <p:cNvPr id="219" name="Google Shape;219;p11"/>
            <p:cNvSpPr txBox="1"/>
            <p:nvPr/>
          </p:nvSpPr>
          <p:spPr>
            <a:xfrm>
              <a:off x="11676525" y="6441150"/>
              <a:ext cx="414300" cy="250500"/>
            </a:xfrm>
            <a:prstGeom prst="rect">
              <a:avLst/>
            </a:prstGeom>
            <a:noFill/>
            <a:ln>
              <a:noFill/>
            </a:ln>
          </p:spPr>
          <p:txBody>
            <a:bodyPr spcFirstLastPara="1" wrap="square" lIns="68575" tIns="68575" rIns="68575" bIns="68575" anchor="t" anchorCtr="0">
              <a:spAutoFit/>
            </a:bodyPr>
            <a:lstStyle/>
            <a:p>
              <a:pPr marL="0" marR="0" lvl="0" indent="0" algn="ctr" rtl="0">
                <a:lnSpc>
                  <a:spcPct val="80000"/>
                </a:lnSpc>
                <a:spcBef>
                  <a:spcPts val="0"/>
                </a:spcBef>
                <a:spcAft>
                  <a:spcPts val="0"/>
                </a:spcAft>
                <a:buClr>
                  <a:srgbClr val="000000"/>
                </a:buClr>
                <a:buSzPts val="500"/>
                <a:buFont typeface="Arial"/>
                <a:buNone/>
              </a:pPr>
              <a:fld id="{00000000-1234-1234-1234-123412341234}" type="slidenum">
                <a:rPr lang="en" sz="400" b="1" i="0" u="none" strike="noStrike" cap="none">
                  <a:solidFill>
                    <a:srgbClr val="FFFFFF"/>
                  </a:solidFill>
                  <a:latin typeface="Inter"/>
                  <a:ea typeface="Inter"/>
                  <a:cs typeface="Inter"/>
                  <a:sym typeface="Inter"/>
                </a:rPr>
                <a:t>13</a:t>
              </a:fld>
              <a:endParaRPr sz="600" b="1" i="0" u="none" strike="noStrike" cap="none">
                <a:solidFill>
                  <a:srgbClr val="FFFFFF"/>
                </a:solidFill>
                <a:latin typeface="Inter"/>
                <a:ea typeface="Inter"/>
                <a:cs typeface="Inter"/>
                <a:sym typeface="Inter"/>
              </a:endParaRPr>
            </a:p>
          </p:txBody>
        </p:sp>
      </p:grpSp>
      <p:pic>
        <p:nvPicPr>
          <p:cNvPr id="220" name="Google Shape;220;p11"/>
          <p:cNvPicPr preferRelativeResize="0"/>
          <p:nvPr/>
        </p:nvPicPr>
        <p:blipFill rotWithShape="1">
          <a:blip r:embed="rId4">
            <a:alphaModFix/>
          </a:blip>
          <a:srcRect/>
          <a:stretch/>
        </p:blipFill>
        <p:spPr>
          <a:xfrm>
            <a:off x="86370" y="4468025"/>
            <a:ext cx="963775" cy="550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7"/>
        <p:cNvGrpSpPr/>
        <p:nvPr/>
      </p:nvGrpSpPr>
      <p:grpSpPr>
        <a:xfrm>
          <a:off x="0" y="0"/>
          <a:ext cx="0" cy="0"/>
          <a:chOff x="0" y="0"/>
          <a:chExt cx="0" cy="0"/>
        </a:xfrm>
      </p:grpSpPr>
      <p:pic>
        <p:nvPicPr>
          <p:cNvPr id="68" name="Google Shape;68;p2"/>
          <p:cNvPicPr preferRelativeResize="0"/>
          <p:nvPr/>
        </p:nvPicPr>
        <p:blipFill rotWithShape="1">
          <a:blip r:embed="rId3">
            <a:alphaModFix/>
          </a:blip>
          <a:srcRect l="13406" r="13401"/>
          <a:stretch/>
        </p:blipFill>
        <p:spPr>
          <a:xfrm>
            <a:off x="3496225" y="-7975"/>
            <a:ext cx="5647775" cy="5143501"/>
          </a:xfrm>
          <a:prstGeom prst="rect">
            <a:avLst/>
          </a:prstGeom>
          <a:noFill/>
          <a:ln>
            <a:noFill/>
          </a:ln>
        </p:spPr>
      </p:pic>
      <p:sp>
        <p:nvSpPr>
          <p:cNvPr id="69" name="Google Shape;69;p2"/>
          <p:cNvSpPr txBox="1"/>
          <p:nvPr/>
        </p:nvSpPr>
        <p:spPr>
          <a:xfrm>
            <a:off x="3811625" y="673075"/>
            <a:ext cx="4639800" cy="4049700"/>
          </a:xfrm>
          <a:prstGeom prst="rect">
            <a:avLst/>
          </a:prstGeom>
          <a:noFill/>
          <a:ln>
            <a:noFill/>
          </a:ln>
        </p:spPr>
        <p:txBody>
          <a:bodyPr spcFirstLastPara="1" wrap="square" lIns="68575" tIns="68575" rIns="68575" bIns="68575" anchor="t" anchorCtr="0">
            <a:noAutofit/>
          </a:bodyPr>
          <a:lstStyle/>
          <a:p>
            <a:pPr marL="0" marR="0" lvl="0" indent="0" algn="l" rtl="0">
              <a:lnSpc>
                <a:spcPct val="115000"/>
              </a:lnSpc>
              <a:spcBef>
                <a:spcPts val="800"/>
              </a:spcBef>
              <a:spcAft>
                <a:spcPts val="0"/>
              </a:spcAft>
              <a:buClr>
                <a:srgbClr val="000000"/>
              </a:buClr>
              <a:buSzPts val="3000"/>
              <a:buFont typeface="Arial"/>
              <a:buNone/>
            </a:pPr>
            <a:r>
              <a:rPr lang="en" sz="3000" dirty="0">
                <a:solidFill>
                  <a:schemeClr val="lt1"/>
                </a:solidFill>
                <a:latin typeface="Roboto"/>
                <a:ea typeface="Roboto"/>
                <a:cs typeface="Roboto"/>
                <a:sym typeface="Roboto"/>
              </a:rPr>
              <a:t>Phishing: </a:t>
            </a:r>
            <a:r>
              <a:rPr lang="en" sz="3000" b="0" i="0" u="none" strike="noStrike" cap="none" dirty="0">
                <a:solidFill>
                  <a:schemeClr val="lt1"/>
                </a:solidFill>
                <a:latin typeface="Roboto"/>
                <a:ea typeface="Roboto"/>
                <a:cs typeface="Roboto"/>
                <a:sym typeface="Roboto"/>
              </a:rPr>
              <a:t>A type of cyber attack during which malicious actors send messages pretending to be a trusted person or entity</a:t>
            </a:r>
            <a:endParaRPr sz="3000" b="1" i="0" u="none" strike="noStrike" cap="none" dirty="0">
              <a:solidFill>
                <a:schemeClr val="lt1"/>
              </a:solidFill>
              <a:latin typeface="Arial"/>
              <a:ea typeface="Arial"/>
              <a:cs typeface="Arial"/>
              <a:sym typeface="Arial"/>
            </a:endParaRPr>
          </a:p>
          <a:p>
            <a:pPr marL="0" marR="0" lvl="0" indent="0" algn="l" rtl="0">
              <a:lnSpc>
                <a:spcPct val="115000"/>
              </a:lnSpc>
              <a:spcBef>
                <a:spcPts val="800"/>
              </a:spcBef>
              <a:spcAft>
                <a:spcPts val="800"/>
              </a:spcAft>
              <a:buClr>
                <a:srgbClr val="000000"/>
              </a:buClr>
              <a:buSzPts val="1400"/>
              <a:buFont typeface="Arial"/>
              <a:buNone/>
            </a:pPr>
            <a:endParaRPr sz="1400" b="0" i="0" u="none" strike="noStrike" cap="none" dirty="0">
              <a:solidFill>
                <a:schemeClr val="dk1"/>
              </a:solidFill>
              <a:latin typeface="Inter"/>
              <a:ea typeface="Inter"/>
              <a:cs typeface="Inter"/>
              <a:sym typeface="Inter"/>
            </a:endParaRPr>
          </a:p>
        </p:txBody>
      </p:sp>
      <p:sp>
        <p:nvSpPr>
          <p:cNvPr id="70" name="Google Shape;70;p2"/>
          <p:cNvSpPr txBox="1"/>
          <p:nvPr/>
        </p:nvSpPr>
        <p:spPr>
          <a:xfrm>
            <a:off x="462450" y="908140"/>
            <a:ext cx="3938700" cy="955800"/>
          </a:xfrm>
          <a:prstGeom prst="rect">
            <a:avLst/>
          </a:prstGeom>
          <a:noFill/>
          <a:ln>
            <a:noFill/>
          </a:ln>
        </p:spPr>
        <p:txBody>
          <a:bodyPr spcFirstLastPara="1" wrap="square" lIns="68575" tIns="68575" rIns="68575" bIns="68575" anchor="t" anchorCtr="0">
            <a:spAutoFit/>
          </a:bodyPr>
          <a:lstStyle/>
          <a:p>
            <a:pPr marL="0" marR="0" lvl="0" indent="0" algn="l" rtl="0">
              <a:lnSpc>
                <a:spcPct val="90000"/>
              </a:lnSpc>
              <a:spcBef>
                <a:spcPts val="0"/>
              </a:spcBef>
              <a:spcAft>
                <a:spcPts val="0"/>
              </a:spcAft>
              <a:buClr>
                <a:srgbClr val="000000"/>
              </a:buClr>
              <a:buSzPts val="2100"/>
              <a:buFont typeface="Arial"/>
              <a:buNone/>
            </a:pPr>
            <a:r>
              <a:rPr lang="en" sz="2100" b="0" i="0" u="none" strike="noStrike" cap="none">
                <a:solidFill>
                  <a:schemeClr val="lt1"/>
                </a:solidFill>
                <a:latin typeface="Inter SemiBold"/>
                <a:ea typeface="Inter SemiBold"/>
                <a:cs typeface="Inter SemiBold"/>
                <a:sym typeface="Inter SemiBold"/>
              </a:rPr>
              <a:t>What is </a:t>
            </a:r>
            <a:br>
              <a:rPr lang="en" sz="2100" b="0" i="0" u="none" strike="noStrike" cap="none">
                <a:solidFill>
                  <a:schemeClr val="lt1"/>
                </a:solidFill>
                <a:latin typeface="Inter SemiBold"/>
                <a:ea typeface="Inter SemiBold"/>
                <a:cs typeface="Inter SemiBold"/>
                <a:sym typeface="Inter SemiBold"/>
              </a:rPr>
            </a:br>
            <a:r>
              <a:rPr lang="en" sz="3800" b="0" i="0" u="none" strike="noStrike" cap="none">
                <a:solidFill>
                  <a:srgbClr val="F1C232"/>
                </a:solidFill>
                <a:latin typeface="Inter SemiBold"/>
                <a:ea typeface="Inter SemiBold"/>
                <a:cs typeface="Inter SemiBold"/>
                <a:sym typeface="Inter SemiBold"/>
              </a:rPr>
              <a:t>Phishing?</a:t>
            </a:r>
            <a:endParaRPr sz="1100" b="0" i="0" u="none" strike="noStrike" cap="none">
              <a:solidFill>
                <a:srgbClr val="000000"/>
              </a:solidFill>
              <a:latin typeface="Inter SemiBold"/>
              <a:ea typeface="Inter SemiBold"/>
              <a:cs typeface="Inter SemiBold"/>
              <a:sym typeface="Inter SemiBold"/>
            </a:endParaRPr>
          </a:p>
        </p:txBody>
      </p:sp>
      <p:sp>
        <p:nvSpPr>
          <p:cNvPr id="71" name="Google Shape;71;p2"/>
          <p:cNvSpPr/>
          <p:nvPr/>
        </p:nvSpPr>
        <p:spPr>
          <a:xfrm>
            <a:off x="0" y="822688"/>
            <a:ext cx="165900" cy="1630200"/>
          </a:xfrm>
          <a:prstGeom prst="rect">
            <a:avLst/>
          </a:prstGeom>
          <a:solidFill>
            <a:srgbClr val="F1C23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2" name="Google Shape;72;p2"/>
          <p:cNvGrpSpPr/>
          <p:nvPr/>
        </p:nvGrpSpPr>
        <p:grpSpPr>
          <a:xfrm>
            <a:off x="8757394" y="4830863"/>
            <a:ext cx="310725" cy="187875"/>
            <a:chOff x="11676525" y="6441150"/>
            <a:chExt cx="414300" cy="250500"/>
          </a:xfrm>
        </p:grpSpPr>
        <p:sp>
          <p:nvSpPr>
            <p:cNvPr id="73" name="Google Shape;73;p2"/>
            <p:cNvSpPr/>
            <p:nvPr/>
          </p:nvSpPr>
          <p:spPr>
            <a:xfrm>
              <a:off x="11782125" y="6467400"/>
              <a:ext cx="203100" cy="203100"/>
            </a:xfrm>
            <a:prstGeom prst="ellipse">
              <a:avLst/>
            </a:prstGeom>
            <a:noFill/>
            <a:ln w="9525"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95959"/>
                </a:solidFill>
                <a:latin typeface="Arial"/>
                <a:ea typeface="Arial"/>
                <a:cs typeface="Arial"/>
                <a:sym typeface="Arial"/>
              </a:endParaRPr>
            </a:p>
          </p:txBody>
        </p:sp>
        <p:sp>
          <p:nvSpPr>
            <p:cNvPr id="74" name="Google Shape;74;p2"/>
            <p:cNvSpPr txBox="1"/>
            <p:nvPr/>
          </p:nvSpPr>
          <p:spPr>
            <a:xfrm>
              <a:off x="11676525" y="6441150"/>
              <a:ext cx="414300" cy="250500"/>
            </a:xfrm>
            <a:prstGeom prst="rect">
              <a:avLst/>
            </a:prstGeom>
            <a:noFill/>
            <a:ln>
              <a:noFill/>
            </a:ln>
          </p:spPr>
          <p:txBody>
            <a:bodyPr spcFirstLastPara="1" wrap="square" lIns="68575" tIns="68575" rIns="68575" bIns="68575" anchor="t" anchorCtr="0">
              <a:spAutoFit/>
            </a:bodyPr>
            <a:lstStyle/>
            <a:p>
              <a:pPr marL="0" marR="0" lvl="0" indent="0" algn="ctr" rtl="0">
                <a:lnSpc>
                  <a:spcPct val="80000"/>
                </a:lnSpc>
                <a:spcBef>
                  <a:spcPts val="0"/>
                </a:spcBef>
                <a:spcAft>
                  <a:spcPts val="0"/>
                </a:spcAft>
                <a:buClr>
                  <a:srgbClr val="000000"/>
                </a:buClr>
                <a:buSzPts val="500"/>
                <a:buFont typeface="Arial"/>
                <a:buNone/>
              </a:pPr>
              <a:fld id="{00000000-1234-1234-1234-123412341234}" type="slidenum">
                <a:rPr lang="en" sz="400" b="1" i="0" u="none" strike="noStrike" cap="none">
                  <a:solidFill>
                    <a:srgbClr val="FFFFFF"/>
                  </a:solidFill>
                  <a:latin typeface="Inter"/>
                  <a:ea typeface="Inter"/>
                  <a:cs typeface="Inter"/>
                  <a:sym typeface="Inter"/>
                </a:rPr>
                <a:t>2</a:t>
              </a:fld>
              <a:endParaRPr sz="600" b="1" i="0" u="none" strike="noStrike" cap="none">
                <a:solidFill>
                  <a:srgbClr val="FFFFFF"/>
                </a:solidFill>
                <a:latin typeface="Inter"/>
                <a:ea typeface="Inter"/>
                <a:cs typeface="Inter"/>
                <a:sym typeface="Inter"/>
              </a:endParaRPr>
            </a:p>
          </p:txBody>
        </p:sp>
      </p:grpSp>
      <p:pic>
        <p:nvPicPr>
          <p:cNvPr id="75" name="Google Shape;75;p2"/>
          <p:cNvPicPr preferRelativeResize="0"/>
          <p:nvPr/>
        </p:nvPicPr>
        <p:blipFill rotWithShape="1">
          <a:blip r:embed="rId4">
            <a:alphaModFix/>
          </a:blip>
          <a:srcRect/>
          <a:stretch/>
        </p:blipFill>
        <p:spPr>
          <a:xfrm>
            <a:off x="86370" y="4468025"/>
            <a:ext cx="963775" cy="550725"/>
          </a:xfrm>
          <a:prstGeom prst="rect">
            <a:avLst/>
          </a:prstGeom>
          <a:noFill/>
          <a:ln>
            <a:noFill/>
          </a:ln>
        </p:spPr>
      </p:pic>
      <p:pic>
        <p:nvPicPr>
          <p:cNvPr id="76" name="Google Shape;76;p2"/>
          <p:cNvPicPr preferRelativeResize="0"/>
          <p:nvPr/>
        </p:nvPicPr>
        <p:blipFill rotWithShape="1">
          <a:blip r:embed="rId5">
            <a:alphaModFix/>
          </a:blip>
          <a:srcRect/>
          <a:stretch/>
        </p:blipFill>
        <p:spPr>
          <a:xfrm>
            <a:off x="318300" y="2007375"/>
            <a:ext cx="2264971" cy="2308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0"/>
        <p:cNvGrpSpPr/>
        <p:nvPr/>
      </p:nvGrpSpPr>
      <p:grpSpPr>
        <a:xfrm>
          <a:off x="0" y="0"/>
          <a:ext cx="0" cy="0"/>
          <a:chOff x="0" y="0"/>
          <a:chExt cx="0" cy="0"/>
        </a:xfrm>
      </p:grpSpPr>
      <p:pic>
        <p:nvPicPr>
          <p:cNvPr id="81" name="Google Shape;81;p3"/>
          <p:cNvPicPr preferRelativeResize="0"/>
          <p:nvPr/>
        </p:nvPicPr>
        <p:blipFill rotWithShape="1">
          <a:blip r:embed="rId3">
            <a:alphaModFix/>
          </a:blip>
          <a:srcRect l="9512" r="9521"/>
          <a:stretch/>
        </p:blipFill>
        <p:spPr>
          <a:xfrm>
            <a:off x="2830025" y="26975"/>
            <a:ext cx="6313974" cy="5116525"/>
          </a:xfrm>
          <a:prstGeom prst="rect">
            <a:avLst/>
          </a:prstGeom>
          <a:noFill/>
          <a:ln>
            <a:noFill/>
          </a:ln>
        </p:spPr>
      </p:pic>
      <p:sp>
        <p:nvSpPr>
          <p:cNvPr id="82" name="Google Shape;82;p3"/>
          <p:cNvSpPr txBox="1"/>
          <p:nvPr/>
        </p:nvSpPr>
        <p:spPr>
          <a:xfrm>
            <a:off x="628163" y="1192350"/>
            <a:ext cx="2868000" cy="2178000"/>
          </a:xfrm>
          <a:prstGeom prst="rect">
            <a:avLst/>
          </a:prstGeom>
          <a:noFill/>
          <a:ln>
            <a:noFill/>
          </a:ln>
        </p:spPr>
        <p:txBody>
          <a:bodyPr spcFirstLastPara="1" wrap="square" lIns="68575" tIns="68575" rIns="68575" bIns="68575" anchor="t" anchorCtr="0">
            <a:spAutoFit/>
          </a:bodyPr>
          <a:lstStyle/>
          <a:p>
            <a:pPr marL="0" marR="0" lvl="0" indent="0" algn="l" rtl="0">
              <a:lnSpc>
                <a:spcPct val="90000"/>
              </a:lnSpc>
              <a:spcBef>
                <a:spcPts val="0"/>
              </a:spcBef>
              <a:spcAft>
                <a:spcPts val="0"/>
              </a:spcAft>
              <a:buClr>
                <a:srgbClr val="000000"/>
              </a:buClr>
              <a:buSzPts val="3600"/>
              <a:buFont typeface="Arial"/>
              <a:buNone/>
            </a:pPr>
            <a:r>
              <a:rPr lang="en" sz="3600" b="0" i="0" u="none" strike="noStrike" cap="none">
                <a:solidFill>
                  <a:srgbClr val="FFFFFF"/>
                </a:solidFill>
                <a:latin typeface="Inter SemiBold"/>
                <a:ea typeface="Inter SemiBold"/>
                <a:cs typeface="Inter SemiBold"/>
                <a:sym typeface="Inter SemiBold"/>
              </a:rPr>
              <a:t>Types of </a:t>
            </a:r>
            <a:r>
              <a:rPr lang="en" sz="3600" b="0" i="0" u="none" strike="noStrike" cap="none">
                <a:solidFill>
                  <a:srgbClr val="F1C232"/>
                </a:solidFill>
                <a:latin typeface="Inter SemiBold"/>
                <a:ea typeface="Inter SemiBold"/>
                <a:cs typeface="Inter SemiBold"/>
                <a:sym typeface="Inter SemiBold"/>
              </a:rPr>
              <a:t>Phishing</a:t>
            </a:r>
            <a:endParaRPr sz="3600" b="0" i="0" u="none" strike="noStrike" cap="none">
              <a:solidFill>
                <a:srgbClr val="F1C232"/>
              </a:solidFill>
              <a:latin typeface="Inter SemiBold"/>
              <a:ea typeface="Inter SemiBold"/>
              <a:cs typeface="Inter SemiBold"/>
              <a:sym typeface="Inter SemiBold"/>
            </a:endParaRPr>
          </a:p>
          <a:p>
            <a:pPr marL="0" marR="0" lvl="0" indent="0" algn="l" rtl="0">
              <a:lnSpc>
                <a:spcPct val="90000"/>
              </a:lnSpc>
              <a:spcBef>
                <a:spcPts val="0"/>
              </a:spcBef>
              <a:spcAft>
                <a:spcPts val="0"/>
              </a:spcAft>
              <a:buClr>
                <a:srgbClr val="000000"/>
              </a:buClr>
              <a:buSzPts val="2100"/>
              <a:buFont typeface="Arial"/>
              <a:buNone/>
            </a:pPr>
            <a:endParaRPr sz="2100" b="0" i="0" u="none" strike="noStrike" cap="none">
              <a:solidFill>
                <a:schemeClr val="lt1"/>
              </a:solidFill>
              <a:latin typeface="Work Sans SemiBold"/>
              <a:ea typeface="Work Sans SemiBold"/>
              <a:cs typeface="Work Sans SemiBold"/>
              <a:sym typeface="Work Sans SemiBold"/>
            </a:endParaRPr>
          </a:p>
          <a:p>
            <a:pPr marL="0" marR="0" lvl="0" indent="0" algn="l" rtl="0">
              <a:lnSpc>
                <a:spcPct val="90000"/>
              </a:lnSpc>
              <a:spcBef>
                <a:spcPts val="0"/>
              </a:spcBef>
              <a:spcAft>
                <a:spcPts val="0"/>
              </a:spcAft>
              <a:buClr>
                <a:srgbClr val="000000"/>
              </a:buClr>
              <a:buSzPts val="2100"/>
              <a:buFont typeface="Arial"/>
              <a:buNone/>
            </a:pPr>
            <a:endParaRPr sz="2100" b="0" i="0" u="none" strike="noStrike" cap="none">
              <a:solidFill>
                <a:schemeClr val="lt1"/>
              </a:solidFill>
              <a:latin typeface="Work Sans SemiBold"/>
              <a:ea typeface="Work Sans SemiBold"/>
              <a:cs typeface="Work Sans SemiBold"/>
              <a:sym typeface="Work Sans SemiBold"/>
            </a:endParaRPr>
          </a:p>
          <a:p>
            <a:pPr marL="0" marR="0" lvl="0" indent="0" algn="l" rtl="0">
              <a:lnSpc>
                <a:spcPct val="90000"/>
              </a:lnSpc>
              <a:spcBef>
                <a:spcPts val="0"/>
              </a:spcBef>
              <a:spcAft>
                <a:spcPts val="0"/>
              </a:spcAft>
              <a:buClr>
                <a:srgbClr val="000000"/>
              </a:buClr>
              <a:buSzPts val="2100"/>
              <a:buFont typeface="Arial"/>
              <a:buNone/>
            </a:pPr>
            <a:endParaRPr sz="2100" b="0" i="0" u="none" strike="noStrike" cap="none">
              <a:solidFill>
                <a:schemeClr val="lt1"/>
              </a:solidFill>
              <a:latin typeface="Work Sans SemiBold"/>
              <a:ea typeface="Work Sans SemiBold"/>
              <a:cs typeface="Work Sans SemiBold"/>
              <a:sym typeface="Work Sans SemiBold"/>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Work Sans SemiBold"/>
              <a:ea typeface="Work Sans SemiBold"/>
              <a:cs typeface="Work Sans SemiBold"/>
              <a:sym typeface="Work Sans SemiBold"/>
            </a:endParaRPr>
          </a:p>
        </p:txBody>
      </p:sp>
      <p:sp>
        <p:nvSpPr>
          <p:cNvPr id="83" name="Google Shape;83;p3"/>
          <p:cNvSpPr txBox="1"/>
          <p:nvPr/>
        </p:nvSpPr>
        <p:spPr>
          <a:xfrm>
            <a:off x="3905579" y="-37175"/>
            <a:ext cx="4851815" cy="5153700"/>
          </a:xfrm>
          <a:prstGeom prst="rect">
            <a:avLst/>
          </a:prstGeom>
          <a:noFill/>
          <a:ln>
            <a:noFill/>
          </a:ln>
        </p:spPr>
        <p:txBody>
          <a:bodyPr spcFirstLastPara="1" wrap="square" lIns="68575" tIns="68575" rIns="68575" bIns="68575" anchor="t" anchorCtr="0">
            <a:noAutofit/>
          </a:bodyPr>
          <a:lstStyle/>
          <a:p>
            <a:pPr marL="0" marR="0" lvl="0" indent="0" algn="l" rtl="0">
              <a:lnSpc>
                <a:spcPct val="115000"/>
              </a:lnSpc>
              <a:spcBef>
                <a:spcPts val="800"/>
              </a:spcBef>
              <a:spcAft>
                <a:spcPts val="0"/>
              </a:spcAft>
              <a:buClr>
                <a:srgbClr val="000000"/>
              </a:buClr>
              <a:buSzPts val="1400"/>
              <a:buFont typeface="Arial"/>
              <a:buNone/>
            </a:pPr>
            <a:r>
              <a:rPr lang="en" sz="1400" b="1" i="0" u="none" strike="noStrike" cap="none">
                <a:solidFill>
                  <a:srgbClr val="F1C232"/>
                </a:solidFill>
                <a:latin typeface="Inter"/>
                <a:ea typeface="Inter"/>
                <a:cs typeface="Inter"/>
                <a:sym typeface="Inter"/>
              </a:rPr>
              <a:t>Email phishing </a:t>
            </a:r>
            <a:br>
              <a:rPr lang="en" sz="1100" b="0" i="0" u="none" strike="noStrike" cap="none">
                <a:solidFill>
                  <a:srgbClr val="D5DBE5"/>
                </a:solidFill>
                <a:latin typeface="Inter"/>
                <a:ea typeface="Inter"/>
                <a:cs typeface="Inter"/>
                <a:sym typeface="Inter"/>
              </a:rPr>
            </a:br>
            <a:r>
              <a:rPr lang="en" sz="1100" b="0" i="0" u="none" strike="noStrike" cap="none">
                <a:solidFill>
                  <a:srgbClr val="D5DBE5"/>
                </a:solidFill>
                <a:latin typeface="Inter"/>
                <a:ea typeface="Inter"/>
                <a:cs typeface="Inter"/>
                <a:sym typeface="Inter"/>
              </a:rPr>
              <a:t>The attacker sends an email pretending to be someone trustworthy and familiar (bank, social media company, A</a:t>
            </a:r>
            <a:r>
              <a:rPr lang="en" sz="1100">
                <a:solidFill>
                  <a:srgbClr val="D5DBE5"/>
                </a:solidFill>
                <a:latin typeface="Inter"/>
                <a:ea typeface="Inter"/>
                <a:cs typeface="Inter"/>
                <a:sym typeface="Inter"/>
              </a:rPr>
              <a:t>labama</a:t>
            </a:r>
            <a:r>
              <a:rPr lang="en" sz="1100" b="0" i="0" u="none" strike="noStrike" cap="none">
                <a:solidFill>
                  <a:srgbClr val="D5DBE5"/>
                </a:solidFill>
                <a:latin typeface="Inter"/>
                <a:ea typeface="Inter"/>
                <a:cs typeface="Inter"/>
                <a:sym typeface="Inter"/>
              </a:rPr>
              <a:t> P.E.O. State President, your Local Chapter President, etc.), and asks you to click a link, or perhaps download an attachment, verify a password, or send a copy of your chapter yearbook. </a:t>
            </a:r>
            <a:endParaRPr sz="1100" b="0" i="0" u="none" strike="noStrike" cap="none">
              <a:solidFill>
                <a:srgbClr val="D5DBE5"/>
              </a:solidFill>
              <a:latin typeface="Inter"/>
              <a:ea typeface="Inter"/>
              <a:cs typeface="Inter"/>
              <a:sym typeface="Inter"/>
            </a:endParaRPr>
          </a:p>
          <a:p>
            <a:pPr marL="0" marR="0" lvl="0" indent="0" algn="l" rtl="0">
              <a:lnSpc>
                <a:spcPct val="115000"/>
              </a:lnSpc>
              <a:spcBef>
                <a:spcPts val="800"/>
              </a:spcBef>
              <a:spcAft>
                <a:spcPts val="0"/>
              </a:spcAft>
              <a:buClr>
                <a:srgbClr val="000000"/>
              </a:buClr>
              <a:buSzPts val="400"/>
              <a:buFont typeface="Arial"/>
              <a:buNone/>
            </a:pPr>
            <a:endParaRPr sz="400" b="0" i="0" u="none" strike="noStrike" cap="none">
              <a:solidFill>
                <a:srgbClr val="D5DBE5"/>
              </a:solidFill>
              <a:latin typeface="Inter"/>
              <a:ea typeface="Inter"/>
              <a:cs typeface="Inter"/>
              <a:sym typeface="Inter"/>
            </a:endParaRPr>
          </a:p>
          <a:p>
            <a:pPr marL="0" marR="0" lvl="0" indent="0" algn="l" rtl="0">
              <a:lnSpc>
                <a:spcPct val="115000"/>
              </a:lnSpc>
              <a:spcBef>
                <a:spcPts val="800"/>
              </a:spcBef>
              <a:spcAft>
                <a:spcPts val="0"/>
              </a:spcAft>
              <a:buClr>
                <a:srgbClr val="000000"/>
              </a:buClr>
              <a:buSzPts val="1400"/>
              <a:buFont typeface="Arial"/>
              <a:buNone/>
            </a:pPr>
            <a:r>
              <a:rPr lang="en" sz="1400" b="1" i="0" u="none" strike="noStrike" cap="none">
                <a:solidFill>
                  <a:srgbClr val="F1C232"/>
                </a:solidFill>
                <a:latin typeface="Inter"/>
                <a:ea typeface="Inter"/>
                <a:cs typeface="Inter"/>
                <a:sym typeface="Inter"/>
              </a:rPr>
              <a:t>Clone phishing </a:t>
            </a:r>
            <a:br>
              <a:rPr lang="en" sz="1100" b="0" i="0" u="none" strike="noStrike" cap="none">
                <a:solidFill>
                  <a:srgbClr val="D5DBE5"/>
                </a:solidFill>
                <a:latin typeface="Inter"/>
                <a:ea typeface="Inter"/>
                <a:cs typeface="Inter"/>
                <a:sym typeface="Inter"/>
              </a:rPr>
            </a:br>
            <a:r>
              <a:rPr lang="en" sz="1100" b="0" i="0" u="none" strike="noStrike" cap="none">
                <a:solidFill>
                  <a:srgbClr val="D5DBE5"/>
                </a:solidFill>
                <a:latin typeface="Inter"/>
                <a:ea typeface="Inter"/>
                <a:cs typeface="Inter"/>
                <a:sym typeface="Inter"/>
              </a:rPr>
              <a:t>In this attack, criminals </a:t>
            </a:r>
            <a:r>
              <a:rPr lang="en" sz="1100">
                <a:solidFill>
                  <a:srgbClr val="D5DBE5"/>
                </a:solidFill>
                <a:latin typeface="Inter"/>
                <a:ea typeface="Inter"/>
                <a:cs typeface="Inter"/>
                <a:sym typeface="Inter"/>
              </a:rPr>
              <a:t>make </a:t>
            </a:r>
            <a:r>
              <a:rPr lang="en" sz="1100" b="0" i="0" u="none" strike="noStrike" cap="none">
                <a:solidFill>
                  <a:srgbClr val="D5DBE5"/>
                </a:solidFill>
                <a:latin typeface="Inter"/>
                <a:ea typeface="Inter"/>
                <a:cs typeface="Inter"/>
                <a:sym typeface="Inter"/>
              </a:rPr>
              <a:t> a copy or clone of previously delivered but legitimate emails that contain either a link or an attachment. </a:t>
            </a:r>
            <a:endParaRPr sz="1100" b="0" i="0" u="none" strike="noStrike" cap="none">
              <a:solidFill>
                <a:srgbClr val="D5DBE5"/>
              </a:solidFill>
              <a:latin typeface="Inter"/>
              <a:ea typeface="Inter"/>
              <a:cs typeface="Inter"/>
              <a:sym typeface="Inter"/>
            </a:endParaRPr>
          </a:p>
          <a:p>
            <a:pPr marL="0" marR="0" lvl="0" indent="0" algn="l" rtl="0">
              <a:lnSpc>
                <a:spcPct val="115000"/>
              </a:lnSpc>
              <a:spcBef>
                <a:spcPts val="800"/>
              </a:spcBef>
              <a:spcAft>
                <a:spcPts val="0"/>
              </a:spcAft>
              <a:buClr>
                <a:srgbClr val="000000"/>
              </a:buClr>
              <a:buSzPts val="700"/>
              <a:buFont typeface="Arial"/>
              <a:buNone/>
            </a:pPr>
            <a:endParaRPr sz="700" b="1" i="0" u="none" strike="noStrike" cap="none">
              <a:solidFill>
                <a:srgbClr val="F1C232"/>
              </a:solidFill>
              <a:latin typeface="Inter"/>
              <a:ea typeface="Inter"/>
              <a:cs typeface="Inter"/>
              <a:sym typeface="Inter"/>
            </a:endParaRPr>
          </a:p>
          <a:p>
            <a:pPr marL="0" marR="0" lvl="0" indent="0" algn="l" rtl="0">
              <a:lnSpc>
                <a:spcPct val="115000"/>
              </a:lnSpc>
              <a:spcBef>
                <a:spcPts val="800"/>
              </a:spcBef>
              <a:spcAft>
                <a:spcPts val="0"/>
              </a:spcAft>
              <a:buClr>
                <a:srgbClr val="000000"/>
              </a:buClr>
              <a:buSzPts val="1400"/>
              <a:buFont typeface="Arial"/>
              <a:buNone/>
            </a:pPr>
            <a:r>
              <a:rPr lang="en" sz="1400" b="1" i="0" u="none" strike="noStrike" cap="none">
                <a:solidFill>
                  <a:srgbClr val="F1C232"/>
                </a:solidFill>
                <a:latin typeface="Inter"/>
                <a:ea typeface="Inter"/>
                <a:cs typeface="Inter"/>
                <a:sym typeface="Inter"/>
              </a:rPr>
              <a:t>Vishing (voice call phishing) </a:t>
            </a:r>
            <a:br>
              <a:rPr lang="en" sz="1100" b="0" i="0" u="none" strike="noStrike" cap="none">
                <a:solidFill>
                  <a:srgbClr val="D5DBE5"/>
                </a:solidFill>
                <a:latin typeface="Inter"/>
                <a:ea typeface="Inter"/>
                <a:cs typeface="Inter"/>
                <a:sym typeface="Inter"/>
              </a:rPr>
            </a:br>
            <a:r>
              <a:rPr lang="en" sz="1100" b="0" i="0" u="none" strike="noStrike" cap="none">
                <a:solidFill>
                  <a:srgbClr val="D5DBE5"/>
                </a:solidFill>
                <a:latin typeface="Inter"/>
                <a:ea typeface="Inter"/>
                <a:cs typeface="Inter"/>
                <a:sym typeface="Inter"/>
              </a:rPr>
              <a:t>This is a phone-based phishing attempt</a:t>
            </a:r>
            <a:r>
              <a:rPr lang="en" sz="1100">
                <a:solidFill>
                  <a:srgbClr val="D5DBE5"/>
                </a:solidFill>
                <a:latin typeface="Inter"/>
                <a:ea typeface="Inter"/>
                <a:cs typeface="Inter"/>
                <a:sym typeface="Inter"/>
              </a:rPr>
              <a:t>. T</a:t>
            </a:r>
            <a:r>
              <a:rPr lang="en" sz="1100" b="0" i="0" u="none" strike="noStrike" cap="none">
                <a:solidFill>
                  <a:srgbClr val="D5DBE5"/>
                </a:solidFill>
                <a:latin typeface="Inter"/>
                <a:ea typeface="Inter"/>
                <a:cs typeface="Inter"/>
                <a:sym typeface="Inter"/>
              </a:rPr>
              <a:t>he phisher calls claiming to represent your local bank, the police, the IRS, or even P.E.O. International. Next, they scare you with some sort of problem and insist you clear it up immediately by sharing your account information or paying a fine. </a:t>
            </a:r>
            <a:endParaRPr sz="1100" b="0" i="0" u="none" strike="noStrike" cap="none">
              <a:solidFill>
                <a:srgbClr val="D5DBE5"/>
              </a:solidFill>
              <a:latin typeface="Inter"/>
              <a:ea typeface="Inter"/>
              <a:cs typeface="Inter"/>
              <a:sym typeface="Inter"/>
            </a:endParaRPr>
          </a:p>
          <a:p>
            <a:pPr marL="0" marR="0" lvl="0" indent="0" algn="l" rtl="0">
              <a:lnSpc>
                <a:spcPct val="115000"/>
              </a:lnSpc>
              <a:spcBef>
                <a:spcPts val="800"/>
              </a:spcBef>
              <a:spcAft>
                <a:spcPts val="0"/>
              </a:spcAft>
              <a:buClr>
                <a:srgbClr val="000000"/>
              </a:buClr>
              <a:buSzPts val="700"/>
              <a:buFont typeface="Arial"/>
              <a:buNone/>
            </a:pPr>
            <a:endParaRPr sz="700" b="0" i="0" u="none" strike="noStrike" cap="none">
              <a:solidFill>
                <a:srgbClr val="D5DBE5"/>
              </a:solidFill>
              <a:latin typeface="Inter"/>
              <a:ea typeface="Inter"/>
              <a:cs typeface="Inter"/>
              <a:sym typeface="Inter"/>
            </a:endParaRPr>
          </a:p>
          <a:p>
            <a:pPr marL="0" marR="0" lvl="0" indent="0" algn="l" rtl="0">
              <a:lnSpc>
                <a:spcPct val="115000"/>
              </a:lnSpc>
              <a:spcBef>
                <a:spcPts val="800"/>
              </a:spcBef>
              <a:spcAft>
                <a:spcPts val="0"/>
              </a:spcAft>
              <a:buClr>
                <a:srgbClr val="000000"/>
              </a:buClr>
              <a:buSzPts val="1400"/>
              <a:buFont typeface="Arial"/>
              <a:buNone/>
            </a:pPr>
            <a:r>
              <a:rPr lang="en" sz="1400" b="1" i="0" u="none" strike="noStrike" cap="none">
                <a:solidFill>
                  <a:srgbClr val="F1C232"/>
                </a:solidFill>
                <a:latin typeface="Inter"/>
                <a:ea typeface="Inter"/>
                <a:cs typeface="Inter"/>
                <a:sym typeface="Inter"/>
              </a:rPr>
              <a:t>Cat phishing </a:t>
            </a:r>
            <a:br>
              <a:rPr lang="en" sz="1100" b="0" i="0" u="none" strike="noStrike" cap="none">
                <a:solidFill>
                  <a:srgbClr val="D5DBE5"/>
                </a:solidFill>
                <a:latin typeface="Inter"/>
                <a:ea typeface="Inter"/>
                <a:cs typeface="Inter"/>
                <a:sym typeface="Inter"/>
              </a:rPr>
            </a:br>
            <a:r>
              <a:rPr lang="en" sz="1100">
                <a:solidFill>
                  <a:srgbClr val="D5DBE5"/>
                </a:solidFill>
                <a:latin typeface="Inter"/>
                <a:ea typeface="Inter"/>
                <a:cs typeface="Inter"/>
                <a:sym typeface="Inter"/>
              </a:rPr>
              <a:t>This is </a:t>
            </a:r>
            <a:r>
              <a:rPr lang="en" sz="1100" b="0" i="0" u="none" strike="noStrike" cap="none">
                <a:solidFill>
                  <a:srgbClr val="D5DBE5"/>
                </a:solidFill>
                <a:latin typeface="Inter"/>
                <a:ea typeface="Inter"/>
                <a:cs typeface="Inter"/>
                <a:sym typeface="Inter"/>
              </a:rPr>
              <a:t>phishing with a romantic twist. I</a:t>
            </a:r>
            <a:r>
              <a:rPr lang="en" sz="1100">
                <a:solidFill>
                  <a:srgbClr val="D5DBE5"/>
                </a:solidFill>
                <a:latin typeface="Inter"/>
                <a:ea typeface="Inter"/>
                <a:cs typeface="Inter"/>
                <a:sym typeface="Inter"/>
              </a:rPr>
              <a:t>t is a</a:t>
            </a:r>
            <a:r>
              <a:rPr lang="en" sz="1100" b="0" i="0" u="none" strike="noStrike" cap="none">
                <a:solidFill>
                  <a:srgbClr val="D5DBE5"/>
                </a:solidFill>
                <a:latin typeface="Inter"/>
                <a:ea typeface="Inter"/>
                <a:cs typeface="Inter"/>
                <a:sym typeface="Inter"/>
              </a:rPr>
              <a:t> </a:t>
            </a:r>
            <a:r>
              <a:rPr lang="en" sz="1100">
                <a:solidFill>
                  <a:srgbClr val="D5DBE5"/>
                </a:solidFill>
                <a:latin typeface="Inter"/>
                <a:ea typeface="Inter"/>
                <a:cs typeface="Inter"/>
                <a:sym typeface="Inter"/>
              </a:rPr>
              <a:t>type </a:t>
            </a:r>
            <a:r>
              <a:rPr lang="en" sz="1100" b="0" i="0" u="none" strike="noStrike" cap="none">
                <a:solidFill>
                  <a:srgbClr val="D5DBE5"/>
                </a:solidFill>
                <a:latin typeface="Inter"/>
                <a:ea typeface="Inter"/>
                <a:cs typeface="Inter"/>
                <a:sym typeface="Inter"/>
              </a:rPr>
              <a:t>of online deception wherein a person creates a presence on a social network as a fictional online person for the purpose of luring someone into a relationship—usually a romantic one. </a:t>
            </a:r>
            <a:endParaRPr sz="1100" b="0" i="0" u="none" strike="noStrike" cap="none">
              <a:solidFill>
                <a:srgbClr val="D5DBE5"/>
              </a:solidFill>
              <a:latin typeface="Inter"/>
              <a:ea typeface="Inter"/>
              <a:cs typeface="Inter"/>
              <a:sym typeface="Inter"/>
            </a:endParaRPr>
          </a:p>
          <a:p>
            <a:pPr marL="0" marR="0" lvl="0" indent="0" algn="l" rtl="0">
              <a:lnSpc>
                <a:spcPct val="115000"/>
              </a:lnSpc>
              <a:spcBef>
                <a:spcPts val="800"/>
              </a:spcBef>
              <a:spcAft>
                <a:spcPts val="0"/>
              </a:spcAft>
              <a:buClr>
                <a:srgbClr val="000000"/>
              </a:buClr>
              <a:buSzPts val="1100"/>
              <a:buFont typeface="Arial"/>
              <a:buNone/>
            </a:pPr>
            <a:endParaRPr sz="1100" b="0" i="0" u="none" strike="noStrike" cap="none">
              <a:solidFill>
                <a:srgbClr val="D5DBE5"/>
              </a:solidFill>
              <a:latin typeface="Inter"/>
              <a:ea typeface="Inter"/>
              <a:cs typeface="Inter"/>
              <a:sym typeface="Inter"/>
            </a:endParaRPr>
          </a:p>
          <a:p>
            <a:pPr marL="0" marR="0" lvl="0" indent="0" algn="l" rtl="0">
              <a:lnSpc>
                <a:spcPct val="115000"/>
              </a:lnSpc>
              <a:spcBef>
                <a:spcPts val="800"/>
              </a:spcBef>
              <a:spcAft>
                <a:spcPts val="0"/>
              </a:spcAft>
              <a:buClr>
                <a:srgbClr val="000000"/>
              </a:buClr>
              <a:buSzPts val="1100"/>
              <a:buFont typeface="Arial"/>
              <a:buNone/>
            </a:pPr>
            <a:endParaRPr sz="1100" b="0" i="0" u="none" strike="noStrike" cap="none">
              <a:solidFill>
                <a:srgbClr val="D5DBE5"/>
              </a:solidFill>
              <a:latin typeface="Inter"/>
              <a:ea typeface="Inter"/>
              <a:cs typeface="Inter"/>
              <a:sym typeface="Inter"/>
            </a:endParaRPr>
          </a:p>
          <a:p>
            <a:pPr marL="0" marR="0" lvl="0" indent="0" algn="l" rtl="0">
              <a:lnSpc>
                <a:spcPct val="115000"/>
              </a:lnSpc>
              <a:spcBef>
                <a:spcPts val="800"/>
              </a:spcBef>
              <a:spcAft>
                <a:spcPts val="0"/>
              </a:spcAft>
              <a:buClr>
                <a:srgbClr val="000000"/>
              </a:buClr>
              <a:buSzPts val="1100"/>
              <a:buFont typeface="Arial"/>
              <a:buNone/>
            </a:pPr>
            <a:endParaRPr sz="1100" b="0" i="0" u="none" strike="noStrike" cap="none">
              <a:solidFill>
                <a:srgbClr val="D5DBE5"/>
              </a:solidFill>
              <a:latin typeface="Inter"/>
              <a:ea typeface="Inter"/>
              <a:cs typeface="Inter"/>
              <a:sym typeface="Inter"/>
            </a:endParaRPr>
          </a:p>
          <a:p>
            <a:pPr marL="0" marR="0" lvl="0" indent="0" algn="l" rtl="0">
              <a:lnSpc>
                <a:spcPct val="115000"/>
              </a:lnSpc>
              <a:spcBef>
                <a:spcPts val="800"/>
              </a:spcBef>
              <a:spcAft>
                <a:spcPts val="0"/>
              </a:spcAft>
              <a:buClr>
                <a:srgbClr val="000000"/>
              </a:buClr>
              <a:buSzPts val="1100"/>
              <a:buFont typeface="Arial"/>
              <a:buNone/>
            </a:pPr>
            <a:endParaRPr sz="1100" b="0" i="0" u="none" strike="noStrike" cap="none">
              <a:solidFill>
                <a:srgbClr val="D5DBE5"/>
              </a:solidFill>
              <a:latin typeface="Inter"/>
              <a:ea typeface="Inter"/>
              <a:cs typeface="Inter"/>
              <a:sym typeface="Inter"/>
            </a:endParaRPr>
          </a:p>
          <a:p>
            <a:pPr marL="0" marR="0" lvl="0" indent="0" algn="l" rtl="0">
              <a:lnSpc>
                <a:spcPct val="115000"/>
              </a:lnSpc>
              <a:spcBef>
                <a:spcPts val="800"/>
              </a:spcBef>
              <a:spcAft>
                <a:spcPts val="0"/>
              </a:spcAft>
              <a:buClr>
                <a:srgbClr val="000000"/>
              </a:buClr>
              <a:buSzPts val="1100"/>
              <a:buFont typeface="Arial"/>
              <a:buNone/>
            </a:pPr>
            <a:endParaRPr sz="1100" b="0" i="0" u="none" strike="noStrike" cap="none">
              <a:solidFill>
                <a:srgbClr val="D5DBE5"/>
              </a:solidFill>
              <a:latin typeface="Inter"/>
              <a:ea typeface="Inter"/>
              <a:cs typeface="Inter"/>
              <a:sym typeface="Inter"/>
            </a:endParaRPr>
          </a:p>
          <a:p>
            <a:pPr marL="0" marR="0" lvl="0" indent="0" algn="l" rtl="0">
              <a:lnSpc>
                <a:spcPct val="115000"/>
              </a:lnSpc>
              <a:spcBef>
                <a:spcPts val="800"/>
              </a:spcBef>
              <a:spcAft>
                <a:spcPts val="800"/>
              </a:spcAft>
              <a:buClr>
                <a:srgbClr val="000000"/>
              </a:buClr>
              <a:buSzPts val="1100"/>
              <a:buFont typeface="Arial"/>
              <a:buNone/>
            </a:pPr>
            <a:endParaRPr sz="1100" b="0" i="0" u="none" strike="noStrike" cap="none">
              <a:solidFill>
                <a:srgbClr val="D5DBE5"/>
              </a:solidFill>
              <a:latin typeface="Inter"/>
              <a:ea typeface="Inter"/>
              <a:cs typeface="Inter"/>
              <a:sym typeface="Inter"/>
            </a:endParaRPr>
          </a:p>
        </p:txBody>
      </p:sp>
      <p:sp>
        <p:nvSpPr>
          <p:cNvPr id="84" name="Google Shape;84;p3"/>
          <p:cNvSpPr/>
          <p:nvPr/>
        </p:nvSpPr>
        <p:spPr>
          <a:xfrm>
            <a:off x="369769" y="1134938"/>
            <a:ext cx="165900" cy="1351200"/>
          </a:xfrm>
          <a:prstGeom prst="rect">
            <a:avLst/>
          </a:prstGeom>
          <a:solidFill>
            <a:srgbClr val="D5DBE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5" name="Google Shape;85;p3"/>
          <p:cNvPicPr preferRelativeResize="0"/>
          <p:nvPr/>
        </p:nvPicPr>
        <p:blipFill rotWithShape="1">
          <a:blip r:embed="rId4">
            <a:alphaModFix/>
          </a:blip>
          <a:srcRect l="2963" t="11359" r="2961" b="26632"/>
          <a:stretch/>
        </p:blipFill>
        <p:spPr>
          <a:xfrm>
            <a:off x="3013565" y="264370"/>
            <a:ext cx="829871" cy="546975"/>
          </a:xfrm>
          <a:prstGeom prst="rect">
            <a:avLst/>
          </a:prstGeom>
          <a:noFill/>
          <a:ln>
            <a:noFill/>
          </a:ln>
        </p:spPr>
      </p:pic>
      <p:pic>
        <p:nvPicPr>
          <p:cNvPr id="86" name="Google Shape;86;p3"/>
          <p:cNvPicPr preferRelativeResize="0"/>
          <p:nvPr/>
        </p:nvPicPr>
        <p:blipFill rotWithShape="1">
          <a:blip r:embed="rId5">
            <a:alphaModFix/>
          </a:blip>
          <a:srcRect/>
          <a:stretch/>
        </p:blipFill>
        <p:spPr>
          <a:xfrm>
            <a:off x="3013572" y="1423378"/>
            <a:ext cx="829857" cy="829857"/>
          </a:xfrm>
          <a:prstGeom prst="rect">
            <a:avLst/>
          </a:prstGeom>
          <a:noFill/>
          <a:ln>
            <a:noFill/>
          </a:ln>
        </p:spPr>
      </p:pic>
      <p:grpSp>
        <p:nvGrpSpPr>
          <p:cNvPr id="87" name="Google Shape;87;p3"/>
          <p:cNvGrpSpPr/>
          <p:nvPr/>
        </p:nvGrpSpPr>
        <p:grpSpPr>
          <a:xfrm>
            <a:off x="8757394" y="4830863"/>
            <a:ext cx="310725" cy="187875"/>
            <a:chOff x="11676525" y="6441150"/>
            <a:chExt cx="414300" cy="250500"/>
          </a:xfrm>
        </p:grpSpPr>
        <p:sp>
          <p:nvSpPr>
            <p:cNvPr id="88" name="Google Shape;88;p3"/>
            <p:cNvSpPr/>
            <p:nvPr/>
          </p:nvSpPr>
          <p:spPr>
            <a:xfrm>
              <a:off x="11782125" y="6467400"/>
              <a:ext cx="203100" cy="203100"/>
            </a:xfrm>
            <a:prstGeom prst="ellipse">
              <a:avLst/>
            </a:prstGeom>
            <a:noFill/>
            <a:ln w="9525"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95959"/>
                </a:solidFill>
                <a:latin typeface="Arial"/>
                <a:ea typeface="Arial"/>
                <a:cs typeface="Arial"/>
                <a:sym typeface="Arial"/>
              </a:endParaRPr>
            </a:p>
          </p:txBody>
        </p:sp>
        <p:sp>
          <p:nvSpPr>
            <p:cNvPr id="89" name="Google Shape;89;p3"/>
            <p:cNvSpPr txBox="1"/>
            <p:nvPr/>
          </p:nvSpPr>
          <p:spPr>
            <a:xfrm>
              <a:off x="11676525" y="6441150"/>
              <a:ext cx="414300" cy="250500"/>
            </a:xfrm>
            <a:prstGeom prst="rect">
              <a:avLst/>
            </a:prstGeom>
            <a:noFill/>
            <a:ln>
              <a:noFill/>
            </a:ln>
          </p:spPr>
          <p:txBody>
            <a:bodyPr spcFirstLastPara="1" wrap="square" lIns="68575" tIns="68575" rIns="68575" bIns="68575" anchor="t" anchorCtr="0">
              <a:spAutoFit/>
            </a:bodyPr>
            <a:lstStyle/>
            <a:p>
              <a:pPr marL="0" marR="0" lvl="0" indent="0" algn="ctr" rtl="0">
                <a:lnSpc>
                  <a:spcPct val="80000"/>
                </a:lnSpc>
                <a:spcBef>
                  <a:spcPts val="0"/>
                </a:spcBef>
                <a:spcAft>
                  <a:spcPts val="0"/>
                </a:spcAft>
                <a:buClr>
                  <a:srgbClr val="000000"/>
                </a:buClr>
                <a:buSzPts val="500"/>
                <a:buFont typeface="Arial"/>
                <a:buNone/>
              </a:pPr>
              <a:fld id="{00000000-1234-1234-1234-123412341234}" type="slidenum">
                <a:rPr lang="en" sz="400" b="1" i="0" u="none" strike="noStrike" cap="none">
                  <a:solidFill>
                    <a:srgbClr val="FFFFFF"/>
                  </a:solidFill>
                  <a:latin typeface="Inter"/>
                  <a:ea typeface="Inter"/>
                  <a:cs typeface="Inter"/>
                  <a:sym typeface="Inter"/>
                </a:rPr>
                <a:t>3</a:t>
              </a:fld>
              <a:endParaRPr sz="600" b="1" i="0" u="none" strike="noStrike" cap="none">
                <a:solidFill>
                  <a:srgbClr val="FFFFFF"/>
                </a:solidFill>
                <a:latin typeface="Inter"/>
                <a:ea typeface="Inter"/>
                <a:cs typeface="Inter"/>
                <a:sym typeface="Inter"/>
              </a:endParaRPr>
            </a:p>
          </p:txBody>
        </p:sp>
      </p:grpSp>
      <p:pic>
        <p:nvPicPr>
          <p:cNvPr id="90" name="Google Shape;90;p3"/>
          <p:cNvPicPr preferRelativeResize="0"/>
          <p:nvPr/>
        </p:nvPicPr>
        <p:blipFill rotWithShape="1">
          <a:blip r:embed="rId6">
            <a:alphaModFix/>
          </a:blip>
          <a:srcRect/>
          <a:stretch/>
        </p:blipFill>
        <p:spPr>
          <a:xfrm>
            <a:off x="86370" y="4468025"/>
            <a:ext cx="963775" cy="550725"/>
          </a:xfrm>
          <a:prstGeom prst="rect">
            <a:avLst/>
          </a:prstGeom>
          <a:noFill/>
          <a:ln>
            <a:noFill/>
          </a:ln>
        </p:spPr>
      </p:pic>
      <p:pic>
        <p:nvPicPr>
          <p:cNvPr id="91" name="Google Shape;91;p3"/>
          <p:cNvPicPr preferRelativeResize="0"/>
          <p:nvPr/>
        </p:nvPicPr>
        <p:blipFill rotWithShape="1">
          <a:blip r:embed="rId7">
            <a:alphaModFix/>
          </a:blip>
          <a:srcRect/>
          <a:stretch/>
        </p:blipFill>
        <p:spPr>
          <a:xfrm>
            <a:off x="3022824" y="2684550"/>
            <a:ext cx="829850" cy="829850"/>
          </a:xfrm>
          <a:prstGeom prst="rect">
            <a:avLst/>
          </a:prstGeom>
          <a:noFill/>
          <a:ln>
            <a:noFill/>
          </a:ln>
        </p:spPr>
      </p:pic>
      <p:pic>
        <p:nvPicPr>
          <p:cNvPr id="92" name="Google Shape;92;p3"/>
          <p:cNvPicPr preferRelativeResize="0"/>
          <p:nvPr/>
        </p:nvPicPr>
        <p:blipFill rotWithShape="1">
          <a:blip r:embed="rId8">
            <a:alphaModFix/>
          </a:blip>
          <a:srcRect/>
          <a:stretch/>
        </p:blipFill>
        <p:spPr>
          <a:xfrm>
            <a:off x="3004347" y="3964056"/>
            <a:ext cx="866814" cy="8668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6"/>
        <p:cNvGrpSpPr/>
        <p:nvPr/>
      </p:nvGrpSpPr>
      <p:grpSpPr>
        <a:xfrm>
          <a:off x="0" y="0"/>
          <a:ext cx="0" cy="0"/>
          <a:chOff x="0" y="0"/>
          <a:chExt cx="0" cy="0"/>
        </a:xfrm>
      </p:grpSpPr>
      <p:pic>
        <p:nvPicPr>
          <p:cNvPr id="97" name="Google Shape;97;p4"/>
          <p:cNvPicPr preferRelativeResize="0"/>
          <p:nvPr/>
        </p:nvPicPr>
        <p:blipFill rotWithShape="1">
          <a:blip r:embed="rId3">
            <a:alphaModFix/>
          </a:blip>
          <a:srcRect l="9512" r="9521"/>
          <a:stretch/>
        </p:blipFill>
        <p:spPr>
          <a:xfrm>
            <a:off x="2830025" y="26975"/>
            <a:ext cx="6313974" cy="5116525"/>
          </a:xfrm>
          <a:prstGeom prst="rect">
            <a:avLst/>
          </a:prstGeom>
          <a:noFill/>
          <a:ln>
            <a:noFill/>
          </a:ln>
        </p:spPr>
      </p:pic>
      <p:sp>
        <p:nvSpPr>
          <p:cNvPr id="98" name="Google Shape;98;p4"/>
          <p:cNvSpPr txBox="1"/>
          <p:nvPr/>
        </p:nvSpPr>
        <p:spPr>
          <a:xfrm>
            <a:off x="628163" y="1116150"/>
            <a:ext cx="2868000" cy="2178000"/>
          </a:xfrm>
          <a:prstGeom prst="rect">
            <a:avLst/>
          </a:prstGeom>
          <a:noFill/>
          <a:ln>
            <a:noFill/>
          </a:ln>
        </p:spPr>
        <p:txBody>
          <a:bodyPr spcFirstLastPara="1" wrap="square" lIns="68575" tIns="68575" rIns="68575" bIns="68575" anchor="t" anchorCtr="0">
            <a:spAutoFit/>
          </a:bodyPr>
          <a:lstStyle/>
          <a:p>
            <a:pPr marL="0" marR="0" lvl="0" indent="0" algn="l" rtl="0">
              <a:lnSpc>
                <a:spcPct val="90000"/>
              </a:lnSpc>
              <a:spcBef>
                <a:spcPts val="0"/>
              </a:spcBef>
              <a:spcAft>
                <a:spcPts val="0"/>
              </a:spcAft>
              <a:buClr>
                <a:srgbClr val="000000"/>
              </a:buClr>
              <a:buSzPts val="3600"/>
              <a:buFont typeface="Arial"/>
              <a:buNone/>
            </a:pPr>
            <a:r>
              <a:rPr lang="en" sz="3600" b="0" i="0" u="none" strike="noStrike" cap="none">
                <a:solidFill>
                  <a:srgbClr val="FFFFFF"/>
                </a:solidFill>
                <a:latin typeface="Inter SemiBold"/>
                <a:ea typeface="Inter SemiBold"/>
                <a:cs typeface="Inter SemiBold"/>
                <a:sym typeface="Inter SemiBold"/>
              </a:rPr>
              <a:t>Types of </a:t>
            </a:r>
            <a:r>
              <a:rPr lang="en" sz="3600" b="0" i="0" u="none" strike="noStrike" cap="none">
                <a:solidFill>
                  <a:srgbClr val="F1C232"/>
                </a:solidFill>
                <a:latin typeface="Inter SemiBold"/>
                <a:ea typeface="Inter SemiBold"/>
                <a:cs typeface="Inter SemiBold"/>
                <a:sym typeface="Inter SemiBold"/>
              </a:rPr>
              <a:t>Phishing</a:t>
            </a:r>
            <a:endParaRPr sz="3600" b="0" i="0" u="none" strike="noStrike" cap="none">
              <a:solidFill>
                <a:srgbClr val="F1C232"/>
              </a:solidFill>
              <a:latin typeface="Inter SemiBold"/>
              <a:ea typeface="Inter SemiBold"/>
              <a:cs typeface="Inter SemiBold"/>
              <a:sym typeface="Inter SemiBold"/>
            </a:endParaRPr>
          </a:p>
          <a:p>
            <a:pPr marL="0" marR="0" lvl="0" indent="0" algn="l" rtl="0">
              <a:lnSpc>
                <a:spcPct val="90000"/>
              </a:lnSpc>
              <a:spcBef>
                <a:spcPts val="0"/>
              </a:spcBef>
              <a:spcAft>
                <a:spcPts val="0"/>
              </a:spcAft>
              <a:buClr>
                <a:srgbClr val="000000"/>
              </a:buClr>
              <a:buSzPts val="2100"/>
              <a:buFont typeface="Arial"/>
              <a:buNone/>
            </a:pPr>
            <a:endParaRPr sz="2100" b="0" i="0" u="none" strike="noStrike" cap="none">
              <a:solidFill>
                <a:schemeClr val="lt1"/>
              </a:solidFill>
              <a:latin typeface="Work Sans SemiBold"/>
              <a:ea typeface="Work Sans SemiBold"/>
              <a:cs typeface="Work Sans SemiBold"/>
              <a:sym typeface="Work Sans SemiBold"/>
            </a:endParaRPr>
          </a:p>
          <a:p>
            <a:pPr marL="0" marR="0" lvl="0" indent="0" algn="l" rtl="0">
              <a:lnSpc>
                <a:spcPct val="90000"/>
              </a:lnSpc>
              <a:spcBef>
                <a:spcPts val="0"/>
              </a:spcBef>
              <a:spcAft>
                <a:spcPts val="0"/>
              </a:spcAft>
              <a:buClr>
                <a:srgbClr val="000000"/>
              </a:buClr>
              <a:buSzPts val="2100"/>
              <a:buFont typeface="Arial"/>
              <a:buNone/>
            </a:pPr>
            <a:endParaRPr sz="2100" b="0" i="0" u="none" strike="noStrike" cap="none">
              <a:solidFill>
                <a:schemeClr val="lt1"/>
              </a:solidFill>
              <a:latin typeface="Work Sans SemiBold"/>
              <a:ea typeface="Work Sans SemiBold"/>
              <a:cs typeface="Work Sans SemiBold"/>
              <a:sym typeface="Work Sans SemiBold"/>
            </a:endParaRPr>
          </a:p>
          <a:p>
            <a:pPr marL="0" marR="0" lvl="0" indent="0" algn="l" rtl="0">
              <a:lnSpc>
                <a:spcPct val="90000"/>
              </a:lnSpc>
              <a:spcBef>
                <a:spcPts val="0"/>
              </a:spcBef>
              <a:spcAft>
                <a:spcPts val="0"/>
              </a:spcAft>
              <a:buClr>
                <a:srgbClr val="000000"/>
              </a:buClr>
              <a:buSzPts val="2100"/>
              <a:buFont typeface="Arial"/>
              <a:buNone/>
            </a:pPr>
            <a:endParaRPr sz="2100" b="0" i="0" u="none" strike="noStrike" cap="none">
              <a:solidFill>
                <a:schemeClr val="lt1"/>
              </a:solidFill>
              <a:latin typeface="Work Sans SemiBold"/>
              <a:ea typeface="Work Sans SemiBold"/>
              <a:cs typeface="Work Sans SemiBold"/>
              <a:sym typeface="Work Sans SemiBold"/>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Work Sans SemiBold"/>
              <a:ea typeface="Work Sans SemiBold"/>
              <a:cs typeface="Work Sans SemiBold"/>
              <a:sym typeface="Work Sans SemiBold"/>
            </a:endParaRPr>
          </a:p>
        </p:txBody>
      </p:sp>
      <p:sp>
        <p:nvSpPr>
          <p:cNvPr id="99" name="Google Shape;99;p4"/>
          <p:cNvSpPr txBox="1"/>
          <p:nvPr/>
        </p:nvSpPr>
        <p:spPr>
          <a:xfrm>
            <a:off x="4173050" y="153350"/>
            <a:ext cx="4769100" cy="4865400"/>
          </a:xfrm>
          <a:prstGeom prst="rect">
            <a:avLst/>
          </a:prstGeom>
          <a:noFill/>
          <a:ln>
            <a:noFill/>
          </a:ln>
        </p:spPr>
        <p:txBody>
          <a:bodyPr spcFirstLastPara="1" wrap="square" lIns="68575" tIns="68575" rIns="68575" bIns="68575" anchor="t" anchorCtr="0">
            <a:noAutofit/>
          </a:bodyPr>
          <a:lstStyle/>
          <a:p>
            <a:pPr marL="0" marR="0" lvl="0" indent="0" algn="l" rtl="0">
              <a:lnSpc>
                <a:spcPct val="115000"/>
              </a:lnSpc>
              <a:spcBef>
                <a:spcPts val="800"/>
              </a:spcBef>
              <a:spcAft>
                <a:spcPts val="0"/>
              </a:spcAft>
              <a:buClr>
                <a:srgbClr val="000000"/>
              </a:buClr>
              <a:buSzPts val="1400"/>
              <a:buFont typeface="Arial"/>
              <a:buNone/>
            </a:pPr>
            <a:r>
              <a:rPr lang="en" sz="1400" b="1" i="0" u="none" strike="noStrike" cap="none">
                <a:solidFill>
                  <a:srgbClr val="F1C232"/>
                </a:solidFill>
                <a:latin typeface="Inter"/>
                <a:ea typeface="Inter"/>
                <a:cs typeface="Inter"/>
                <a:sym typeface="Inter"/>
              </a:rPr>
              <a:t>Spear phishing </a:t>
            </a:r>
            <a:br>
              <a:rPr lang="en" sz="1100" b="0" i="0" u="none" strike="noStrike" cap="none">
                <a:solidFill>
                  <a:srgbClr val="D5DBE5"/>
                </a:solidFill>
                <a:latin typeface="Inter"/>
                <a:ea typeface="Inter"/>
                <a:cs typeface="Inter"/>
                <a:sym typeface="Inter"/>
              </a:rPr>
            </a:br>
            <a:r>
              <a:rPr lang="en" sz="1100" b="0" i="0" u="none" strike="noStrike" cap="none">
                <a:solidFill>
                  <a:srgbClr val="D5DBE5"/>
                </a:solidFill>
                <a:latin typeface="Inter"/>
                <a:ea typeface="Inter"/>
                <a:cs typeface="Inter"/>
                <a:sym typeface="Inter"/>
              </a:rPr>
              <a:t>This type </a:t>
            </a:r>
            <a:r>
              <a:rPr lang="en" sz="1100">
                <a:solidFill>
                  <a:srgbClr val="D5DBE5"/>
                </a:solidFill>
                <a:latin typeface="Inter"/>
                <a:ea typeface="Inter"/>
                <a:cs typeface="Inter"/>
                <a:sym typeface="Inter"/>
              </a:rPr>
              <a:t>a</a:t>
            </a:r>
            <a:r>
              <a:rPr lang="en" sz="1100" b="0" i="0" u="none" strike="noStrike" cap="none">
                <a:solidFill>
                  <a:srgbClr val="D5DBE5"/>
                </a:solidFill>
                <a:latin typeface="Inter"/>
                <a:ea typeface="Inter"/>
                <a:cs typeface="Inter"/>
                <a:sym typeface="Inter"/>
              </a:rPr>
              <a:t>ttacks a specific person or organization, often with content that is tailor</a:t>
            </a:r>
            <a:r>
              <a:rPr lang="en" sz="1100">
                <a:solidFill>
                  <a:srgbClr val="D5DBE5"/>
                </a:solidFill>
                <a:latin typeface="Inter"/>
                <a:ea typeface="Inter"/>
                <a:cs typeface="Inter"/>
                <a:sym typeface="Inter"/>
              </a:rPr>
              <a:t>-</a:t>
            </a:r>
            <a:r>
              <a:rPr lang="en" sz="1100" b="0" i="0" u="none" strike="noStrike" cap="none">
                <a:solidFill>
                  <a:srgbClr val="D5DBE5"/>
                </a:solidFill>
                <a:latin typeface="Inter"/>
                <a:ea typeface="Inter"/>
                <a:cs typeface="Inter"/>
                <a:sym typeface="Inter"/>
              </a:rPr>
              <a:t>made for the victim or victims. It requires pre-attack research to uncover names, job titles, email addresses, and the like. The hackers scour the Internet to match up this information with other researched knowledge about the target's colleagues, along with the names and relationships of key employees or volunteers in their organizations</a:t>
            </a:r>
            <a:r>
              <a:rPr lang="en" sz="1100">
                <a:solidFill>
                  <a:srgbClr val="D5DBE5"/>
                </a:solidFill>
                <a:latin typeface="Inter"/>
                <a:ea typeface="Inter"/>
                <a:cs typeface="Inter"/>
                <a:sym typeface="Inter"/>
              </a:rPr>
              <a:t>.</a:t>
            </a:r>
            <a:r>
              <a:rPr lang="en" sz="1100" b="0" i="0" u="none" strike="noStrike" cap="none">
                <a:solidFill>
                  <a:srgbClr val="D5DBE5"/>
                </a:solidFill>
                <a:latin typeface="Inter"/>
                <a:ea typeface="Inter"/>
                <a:cs typeface="Inter"/>
                <a:sym typeface="Inter"/>
              </a:rPr>
              <a:t>  </a:t>
            </a:r>
            <a:r>
              <a:rPr lang="en" sz="1100">
                <a:solidFill>
                  <a:srgbClr val="D5DBE5"/>
                </a:solidFill>
                <a:latin typeface="Inter"/>
                <a:ea typeface="Inter"/>
                <a:cs typeface="Inter"/>
                <a:sym typeface="Inter"/>
              </a:rPr>
              <a:t>As an example, t</a:t>
            </a:r>
            <a:r>
              <a:rPr lang="en" sz="1100" b="0" i="0" u="none" strike="noStrike" cap="none">
                <a:solidFill>
                  <a:srgbClr val="D5DBE5"/>
                </a:solidFill>
                <a:latin typeface="Inter"/>
                <a:ea typeface="Inter"/>
                <a:cs typeface="Inter"/>
                <a:sym typeface="Inter"/>
              </a:rPr>
              <a:t>hink of the recent letters regarding Cottey students</a:t>
            </a:r>
            <a:r>
              <a:rPr lang="en" sz="1100">
                <a:solidFill>
                  <a:srgbClr val="D5DBE5"/>
                </a:solidFill>
                <a:latin typeface="Inter"/>
                <a:ea typeface="Inter"/>
                <a:cs typeface="Inter"/>
                <a:sym typeface="Inter"/>
              </a:rPr>
              <a:t>, </a:t>
            </a:r>
            <a:r>
              <a:rPr lang="en" sz="1100" b="0" i="0" u="none" strike="noStrike" cap="none">
                <a:solidFill>
                  <a:srgbClr val="D5DBE5"/>
                </a:solidFill>
                <a:latin typeface="Inter"/>
                <a:ea typeface="Inter"/>
                <a:cs typeface="Inter"/>
                <a:sym typeface="Inter"/>
              </a:rPr>
              <a:t>requesting gift cards.</a:t>
            </a:r>
            <a:endParaRPr sz="1100" b="0" i="0" u="none" strike="noStrike" cap="none">
              <a:solidFill>
                <a:srgbClr val="D5DBE5"/>
              </a:solidFill>
              <a:latin typeface="Inter"/>
              <a:ea typeface="Inter"/>
              <a:cs typeface="Inter"/>
              <a:sym typeface="Inter"/>
            </a:endParaRPr>
          </a:p>
          <a:p>
            <a:pPr marL="0" marR="0" lvl="0" indent="0" algn="l" rtl="0">
              <a:lnSpc>
                <a:spcPct val="115000"/>
              </a:lnSpc>
              <a:spcBef>
                <a:spcPts val="800"/>
              </a:spcBef>
              <a:spcAft>
                <a:spcPts val="0"/>
              </a:spcAft>
              <a:buClr>
                <a:srgbClr val="000000"/>
              </a:buClr>
              <a:buSzPts val="1100"/>
              <a:buFont typeface="Arial"/>
              <a:buNone/>
            </a:pPr>
            <a:endParaRPr sz="1100" b="0" i="0" u="none" strike="noStrike" cap="none">
              <a:solidFill>
                <a:srgbClr val="D5DBE5"/>
              </a:solidFill>
              <a:latin typeface="Inter"/>
              <a:ea typeface="Inter"/>
              <a:cs typeface="Inter"/>
              <a:sym typeface="Inter"/>
            </a:endParaRPr>
          </a:p>
          <a:p>
            <a:pPr marL="0" marR="0" lvl="0" indent="0" algn="l" rtl="0">
              <a:lnSpc>
                <a:spcPct val="115000"/>
              </a:lnSpc>
              <a:spcBef>
                <a:spcPts val="800"/>
              </a:spcBef>
              <a:spcAft>
                <a:spcPts val="0"/>
              </a:spcAft>
              <a:buClr>
                <a:srgbClr val="000000"/>
              </a:buClr>
              <a:buSzPts val="1400"/>
              <a:buFont typeface="Arial"/>
              <a:buNone/>
            </a:pPr>
            <a:r>
              <a:rPr lang="en" sz="1400" b="1" i="0" u="none" strike="noStrike" cap="none">
                <a:solidFill>
                  <a:srgbClr val="F1C232"/>
                </a:solidFill>
                <a:latin typeface="Inter"/>
                <a:ea typeface="Inter"/>
                <a:cs typeface="Inter"/>
                <a:sym typeface="Inter"/>
              </a:rPr>
              <a:t>Whale phishing </a:t>
            </a:r>
            <a:br>
              <a:rPr lang="en" sz="1100" b="0" i="0" u="none" strike="noStrike" cap="none">
                <a:solidFill>
                  <a:srgbClr val="D5DBE5"/>
                </a:solidFill>
                <a:latin typeface="Inter"/>
                <a:ea typeface="Inter"/>
                <a:cs typeface="Inter"/>
                <a:sym typeface="Inter"/>
              </a:rPr>
            </a:br>
            <a:r>
              <a:rPr lang="en" sz="1100" b="0" i="0" u="none" strike="noStrike" cap="none">
                <a:solidFill>
                  <a:srgbClr val="D5DBE5"/>
                </a:solidFill>
                <a:latin typeface="Inter"/>
                <a:ea typeface="Inter"/>
                <a:cs typeface="Inter"/>
                <a:sym typeface="Inter"/>
              </a:rPr>
              <a:t>Whale phishing </a:t>
            </a:r>
            <a:r>
              <a:rPr lang="en" sz="1100">
                <a:solidFill>
                  <a:srgbClr val="D5DBE5"/>
                </a:solidFill>
                <a:latin typeface="Inter"/>
                <a:ea typeface="Inter"/>
                <a:cs typeface="Inter"/>
                <a:sym typeface="Inter"/>
              </a:rPr>
              <a:t>t</a:t>
            </a:r>
            <a:r>
              <a:rPr lang="en" sz="1100" b="0" i="0" u="none" strike="noStrike" cap="none">
                <a:solidFill>
                  <a:srgbClr val="D5DBE5"/>
                </a:solidFill>
                <a:latin typeface="Inter"/>
                <a:ea typeface="Inter"/>
                <a:cs typeface="Inter"/>
                <a:sym typeface="Inter"/>
              </a:rPr>
              <a:t>argets high-profile victims. This can include celebrities, politicians, and CEOs. Typically, the attacker is trying to trick these well-known targets into giving personal information and/or business credentials. </a:t>
            </a:r>
            <a:endParaRPr sz="1100" b="0" i="0" u="none" strike="noStrike" cap="none">
              <a:solidFill>
                <a:srgbClr val="D5DBE5"/>
              </a:solidFill>
              <a:latin typeface="Inter"/>
              <a:ea typeface="Inter"/>
              <a:cs typeface="Inter"/>
              <a:sym typeface="Inter"/>
            </a:endParaRPr>
          </a:p>
          <a:p>
            <a:pPr marL="0" marR="0" lvl="0" indent="0" algn="l" rtl="0">
              <a:lnSpc>
                <a:spcPct val="115000"/>
              </a:lnSpc>
              <a:spcBef>
                <a:spcPts val="800"/>
              </a:spcBef>
              <a:spcAft>
                <a:spcPts val="0"/>
              </a:spcAft>
              <a:buClr>
                <a:srgbClr val="000000"/>
              </a:buClr>
              <a:buSzPts val="1100"/>
              <a:buFont typeface="Arial"/>
              <a:buNone/>
            </a:pPr>
            <a:endParaRPr sz="1100" b="0" i="0" u="none" strike="noStrike" cap="none">
              <a:solidFill>
                <a:srgbClr val="D5DBE5"/>
              </a:solidFill>
              <a:latin typeface="Inter"/>
              <a:ea typeface="Inter"/>
              <a:cs typeface="Inter"/>
              <a:sym typeface="Inter"/>
            </a:endParaRPr>
          </a:p>
          <a:p>
            <a:pPr marL="0" marR="0" lvl="0" indent="0" algn="l" rtl="0">
              <a:lnSpc>
                <a:spcPct val="100000"/>
              </a:lnSpc>
              <a:spcBef>
                <a:spcPts val="800"/>
              </a:spcBef>
              <a:spcAft>
                <a:spcPts val="800"/>
              </a:spcAft>
              <a:buClr>
                <a:schemeClr val="dk1"/>
              </a:buClr>
              <a:buSzPts val="1100"/>
              <a:buFont typeface="Arial"/>
              <a:buNone/>
            </a:pPr>
            <a:r>
              <a:rPr lang="en" sz="1400" b="1" i="0" u="none" strike="noStrike" cap="none">
                <a:solidFill>
                  <a:srgbClr val="F1C232"/>
                </a:solidFill>
                <a:latin typeface="Inter"/>
                <a:ea typeface="Inter"/>
                <a:cs typeface="Inter"/>
                <a:sym typeface="Inter"/>
              </a:rPr>
              <a:t>Smishing (SMS phishing)</a:t>
            </a:r>
            <a:br>
              <a:rPr lang="en" sz="1100" b="0" i="0" u="none" strike="noStrike" cap="none">
                <a:solidFill>
                  <a:srgbClr val="D5DBE5"/>
                </a:solidFill>
                <a:latin typeface="Inter"/>
                <a:ea typeface="Inter"/>
                <a:cs typeface="Inter"/>
                <a:sym typeface="Inter"/>
              </a:rPr>
            </a:br>
            <a:r>
              <a:rPr lang="en" sz="1100" b="0" i="0" u="none" strike="noStrike" cap="none">
                <a:solidFill>
                  <a:srgbClr val="D5DBE5"/>
                </a:solidFill>
                <a:latin typeface="Inter"/>
                <a:ea typeface="Inter"/>
                <a:cs typeface="Inter"/>
                <a:sym typeface="Inter"/>
              </a:rPr>
              <a:t>SMS, or texting, is another </a:t>
            </a:r>
            <a:r>
              <a:rPr lang="en" sz="1100">
                <a:solidFill>
                  <a:srgbClr val="D5DBE5"/>
                </a:solidFill>
                <a:latin typeface="Inter"/>
                <a:ea typeface="Inter"/>
                <a:cs typeface="Inter"/>
                <a:sym typeface="Inter"/>
              </a:rPr>
              <a:t>avenue</a:t>
            </a:r>
            <a:r>
              <a:rPr lang="en" sz="1100" b="0" i="0" u="none" strike="noStrike" cap="none">
                <a:solidFill>
                  <a:srgbClr val="D5DBE5"/>
                </a:solidFill>
                <a:latin typeface="Inter"/>
                <a:ea typeface="Inter"/>
                <a:cs typeface="Inter"/>
                <a:sym typeface="Inter"/>
              </a:rPr>
              <a:t> of scam. You would never ignore a text message from the Alabama State President, right? That’s exactly what scammers are counting on! Fraudsters pretending to be an esteemed person will send text messages and request gift cards, directories, or donations. </a:t>
            </a:r>
            <a:endParaRPr sz="1100" b="0" i="0" u="none" strike="noStrike" cap="none">
              <a:solidFill>
                <a:srgbClr val="D5DBE5"/>
              </a:solidFill>
              <a:latin typeface="Inter"/>
              <a:ea typeface="Inter"/>
              <a:cs typeface="Inter"/>
              <a:sym typeface="Inter"/>
            </a:endParaRPr>
          </a:p>
        </p:txBody>
      </p:sp>
      <p:sp>
        <p:nvSpPr>
          <p:cNvPr id="100" name="Google Shape;100;p4"/>
          <p:cNvSpPr/>
          <p:nvPr/>
        </p:nvSpPr>
        <p:spPr>
          <a:xfrm>
            <a:off x="369769" y="1134938"/>
            <a:ext cx="165900" cy="1351200"/>
          </a:xfrm>
          <a:prstGeom prst="rect">
            <a:avLst/>
          </a:prstGeom>
          <a:solidFill>
            <a:srgbClr val="D5DBE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1" name="Google Shape;101;p4"/>
          <p:cNvPicPr preferRelativeResize="0"/>
          <p:nvPr/>
        </p:nvPicPr>
        <p:blipFill rotWithShape="1">
          <a:blip r:embed="rId4">
            <a:alphaModFix/>
          </a:blip>
          <a:srcRect/>
          <a:stretch/>
        </p:blipFill>
        <p:spPr>
          <a:xfrm>
            <a:off x="3152434" y="738487"/>
            <a:ext cx="866814" cy="866814"/>
          </a:xfrm>
          <a:prstGeom prst="rect">
            <a:avLst/>
          </a:prstGeom>
          <a:noFill/>
          <a:ln>
            <a:noFill/>
          </a:ln>
        </p:spPr>
      </p:pic>
      <p:pic>
        <p:nvPicPr>
          <p:cNvPr id="102" name="Google Shape;102;p4"/>
          <p:cNvPicPr preferRelativeResize="0"/>
          <p:nvPr/>
        </p:nvPicPr>
        <p:blipFill rotWithShape="1">
          <a:blip r:embed="rId5">
            <a:alphaModFix/>
          </a:blip>
          <a:srcRect/>
          <a:stretch/>
        </p:blipFill>
        <p:spPr>
          <a:xfrm>
            <a:off x="3008025" y="2486156"/>
            <a:ext cx="969132" cy="969132"/>
          </a:xfrm>
          <a:prstGeom prst="rect">
            <a:avLst/>
          </a:prstGeom>
          <a:noFill/>
          <a:ln>
            <a:noFill/>
          </a:ln>
        </p:spPr>
      </p:pic>
      <p:grpSp>
        <p:nvGrpSpPr>
          <p:cNvPr id="103" name="Google Shape;103;p4"/>
          <p:cNvGrpSpPr/>
          <p:nvPr/>
        </p:nvGrpSpPr>
        <p:grpSpPr>
          <a:xfrm>
            <a:off x="8757394" y="4830863"/>
            <a:ext cx="310725" cy="187875"/>
            <a:chOff x="11676525" y="6441150"/>
            <a:chExt cx="414300" cy="250500"/>
          </a:xfrm>
        </p:grpSpPr>
        <p:sp>
          <p:nvSpPr>
            <p:cNvPr id="104" name="Google Shape;104;p4"/>
            <p:cNvSpPr/>
            <p:nvPr/>
          </p:nvSpPr>
          <p:spPr>
            <a:xfrm>
              <a:off x="11782125" y="6467400"/>
              <a:ext cx="203100" cy="203100"/>
            </a:xfrm>
            <a:prstGeom prst="ellipse">
              <a:avLst/>
            </a:prstGeom>
            <a:noFill/>
            <a:ln w="9525"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95959"/>
                </a:solidFill>
                <a:latin typeface="Arial"/>
                <a:ea typeface="Arial"/>
                <a:cs typeface="Arial"/>
                <a:sym typeface="Arial"/>
              </a:endParaRPr>
            </a:p>
          </p:txBody>
        </p:sp>
        <p:sp>
          <p:nvSpPr>
            <p:cNvPr id="105" name="Google Shape;105;p4"/>
            <p:cNvSpPr txBox="1"/>
            <p:nvPr/>
          </p:nvSpPr>
          <p:spPr>
            <a:xfrm>
              <a:off x="11676525" y="6441150"/>
              <a:ext cx="414300" cy="250500"/>
            </a:xfrm>
            <a:prstGeom prst="rect">
              <a:avLst/>
            </a:prstGeom>
            <a:noFill/>
            <a:ln>
              <a:noFill/>
            </a:ln>
          </p:spPr>
          <p:txBody>
            <a:bodyPr spcFirstLastPara="1" wrap="square" lIns="68575" tIns="68575" rIns="68575" bIns="68575" anchor="t" anchorCtr="0">
              <a:spAutoFit/>
            </a:bodyPr>
            <a:lstStyle/>
            <a:p>
              <a:pPr marL="0" marR="0" lvl="0" indent="0" algn="ctr" rtl="0">
                <a:lnSpc>
                  <a:spcPct val="80000"/>
                </a:lnSpc>
                <a:spcBef>
                  <a:spcPts val="0"/>
                </a:spcBef>
                <a:spcAft>
                  <a:spcPts val="0"/>
                </a:spcAft>
                <a:buClr>
                  <a:srgbClr val="000000"/>
                </a:buClr>
                <a:buSzPts val="500"/>
                <a:buFont typeface="Arial"/>
                <a:buNone/>
              </a:pPr>
              <a:fld id="{00000000-1234-1234-1234-123412341234}" type="slidenum">
                <a:rPr lang="en" sz="400" b="1" i="0" u="none" strike="noStrike" cap="none">
                  <a:solidFill>
                    <a:srgbClr val="FFFFFF"/>
                  </a:solidFill>
                  <a:latin typeface="Inter"/>
                  <a:ea typeface="Inter"/>
                  <a:cs typeface="Inter"/>
                  <a:sym typeface="Inter"/>
                </a:rPr>
                <a:t>4</a:t>
              </a:fld>
              <a:endParaRPr sz="600" b="1" i="0" u="none" strike="noStrike" cap="none">
                <a:solidFill>
                  <a:srgbClr val="FFFFFF"/>
                </a:solidFill>
                <a:latin typeface="Inter"/>
                <a:ea typeface="Inter"/>
                <a:cs typeface="Inter"/>
                <a:sym typeface="Inter"/>
              </a:endParaRPr>
            </a:p>
          </p:txBody>
        </p:sp>
      </p:grpSp>
      <p:pic>
        <p:nvPicPr>
          <p:cNvPr id="106" name="Google Shape;106;p4"/>
          <p:cNvPicPr preferRelativeResize="0"/>
          <p:nvPr/>
        </p:nvPicPr>
        <p:blipFill rotWithShape="1">
          <a:blip r:embed="rId6">
            <a:alphaModFix/>
          </a:blip>
          <a:srcRect/>
          <a:stretch/>
        </p:blipFill>
        <p:spPr>
          <a:xfrm>
            <a:off x="86370" y="4468025"/>
            <a:ext cx="963775" cy="550725"/>
          </a:xfrm>
          <a:prstGeom prst="rect">
            <a:avLst/>
          </a:prstGeom>
          <a:noFill/>
          <a:ln>
            <a:noFill/>
          </a:ln>
        </p:spPr>
      </p:pic>
      <p:pic>
        <p:nvPicPr>
          <p:cNvPr id="107" name="Google Shape;107;p4"/>
          <p:cNvPicPr preferRelativeResize="0"/>
          <p:nvPr/>
        </p:nvPicPr>
        <p:blipFill rotWithShape="1">
          <a:blip r:embed="rId7">
            <a:alphaModFix/>
          </a:blip>
          <a:srcRect/>
          <a:stretch/>
        </p:blipFill>
        <p:spPr>
          <a:xfrm>
            <a:off x="3110325" y="3964072"/>
            <a:ext cx="866826" cy="8668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1"/>
        <p:cNvGrpSpPr/>
        <p:nvPr/>
      </p:nvGrpSpPr>
      <p:grpSpPr>
        <a:xfrm>
          <a:off x="0" y="0"/>
          <a:ext cx="0" cy="0"/>
          <a:chOff x="0" y="0"/>
          <a:chExt cx="0" cy="0"/>
        </a:xfrm>
      </p:grpSpPr>
      <p:pic>
        <p:nvPicPr>
          <p:cNvPr id="112" name="Google Shape;112;p5"/>
          <p:cNvPicPr preferRelativeResize="0"/>
          <p:nvPr/>
        </p:nvPicPr>
        <p:blipFill rotWithShape="1">
          <a:blip r:embed="rId3">
            <a:alphaModFix amt="71000"/>
          </a:blip>
          <a:srcRect t="7784" b="7783"/>
          <a:stretch/>
        </p:blipFill>
        <p:spPr>
          <a:xfrm>
            <a:off x="0" y="-53944"/>
            <a:ext cx="9236009" cy="5197480"/>
          </a:xfrm>
          <a:prstGeom prst="rect">
            <a:avLst/>
          </a:prstGeom>
          <a:noFill/>
          <a:ln>
            <a:noFill/>
          </a:ln>
        </p:spPr>
      </p:pic>
      <p:sp>
        <p:nvSpPr>
          <p:cNvPr id="113" name="Google Shape;113;p5"/>
          <p:cNvSpPr txBox="1"/>
          <p:nvPr/>
        </p:nvSpPr>
        <p:spPr>
          <a:xfrm>
            <a:off x="653663" y="357356"/>
            <a:ext cx="7122300" cy="6003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a:solidFill>
                  <a:srgbClr val="FFFFFF"/>
                </a:solidFill>
                <a:latin typeface="Inter SemiBold"/>
                <a:ea typeface="Inter SemiBold"/>
                <a:cs typeface="Inter SemiBold"/>
                <a:sym typeface="Inter SemiBold"/>
              </a:rPr>
              <a:t>Be </a:t>
            </a:r>
            <a:r>
              <a:rPr lang="en" sz="3000" b="0" i="0" u="none" strike="noStrike" cap="none">
                <a:solidFill>
                  <a:srgbClr val="F1C232"/>
                </a:solidFill>
                <a:latin typeface="Inter SemiBold"/>
                <a:ea typeface="Inter SemiBold"/>
                <a:cs typeface="Inter SemiBold"/>
                <a:sym typeface="Inter SemiBold"/>
              </a:rPr>
              <a:t>suspicious…</a:t>
            </a:r>
            <a:endParaRPr sz="3000" b="0" i="0" u="none" strike="noStrike" cap="none">
              <a:solidFill>
                <a:srgbClr val="F1C232"/>
              </a:solidFill>
              <a:latin typeface="Inter SemiBold"/>
              <a:ea typeface="Inter SemiBold"/>
              <a:cs typeface="Inter SemiBold"/>
              <a:sym typeface="Inter SemiBold"/>
            </a:endParaRPr>
          </a:p>
        </p:txBody>
      </p:sp>
      <p:sp>
        <p:nvSpPr>
          <p:cNvPr id="114" name="Google Shape;114;p5"/>
          <p:cNvSpPr txBox="1"/>
          <p:nvPr/>
        </p:nvSpPr>
        <p:spPr>
          <a:xfrm>
            <a:off x="653675" y="1081225"/>
            <a:ext cx="8103600" cy="2973600"/>
          </a:xfrm>
          <a:prstGeom prst="rect">
            <a:avLst/>
          </a:prstGeom>
          <a:noFill/>
          <a:ln>
            <a:noFill/>
          </a:ln>
        </p:spPr>
        <p:txBody>
          <a:bodyPr spcFirstLastPara="1" wrap="square" lIns="68575" tIns="34275" rIns="68575" bIns="34275" anchor="t" anchorCtr="0">
            <a:noAutofit/>
          </a:bodyPr>
          <a:lstStyle/>
          <a:p>
            <a:pPr marL="342900" marR="0" lvl="0" indent="-254000" algn="l" rtl="0">
              <a:lnSpc>
                <a:spcPct val="115000"/>
              </a:lnSpc>
              <a:spcBef>
                <a:spcPts val="0"/>
              </a:spcBef>
              <a:spcAft>
                <a:spcPts val="0"/>
              </a:spcAft>
              <a:buClr>
                <a:srgbClr val="FFFFFF"/>
              </a:buClr>
              <a:buSzPts val="1400"/>
              <a:buFont typeface="Inter"/>
              <a:buChar char="●"/>
            </a:pPr>
            <a:r>
              <a:rPr lang="en" sz="1400" b="0" i="0" u="none" strike="noStrike" cap="none">
                <a:solidFill>
                  <a:srgbClr val="FFFFFF"/>
                </a:solidFill>
                <a:latin typeface="Inter"/>
                <a:ea typeface="Inter"/>
                <a:cs typeface="Inter"/>
                <a:sym typeface="Inter"/>
              </a:rPr>
              <a:t>of requests for personal data</a:t>
            </a:r>
            <a:endParaRPr sz="1400" b="0" i="0" u="none" strike="noStrike" cap="none">
              <a:solidFill>
                <a:srgbClr val="FFFFFF"/>
              </a:solidFill>
              <a:latin typeface="Inter"/>
              <a:ea typeface="Inter"/>
              <a:cs typeface="Inter"/>
              <a:sym typeface="Inter"/>
            </a:endParaRPr>
          </a:p>
          <a:p>
            <a:pPr marL="342900" marR="0" lvl="0" indent="-254000" algn="l" rtl="0">
              <a:lnSpc>
                <a:spcPct val="115000"/>
              </a:lnSpc>
              <a:spcBef>
                <a:spcPts val="0"/>
              </a:spcBef>
              <a:spcAft>
                <a:spcPts val="0"/>
              </a:spcAft>
              <a:buClr>
                <a:srgbClr val="FFFFFF"/>
              </a:buClr>
              <a:buSzPts val="1400"/>
              <a:buFont typeface="Inter"/>
              <a:buChar char="●"/>
            </a:pPr>
            <a:r>
              <a:rPr lang="en" sz="1400" b="0" i="0" u="none" strike="noStrike" cap="none">
                <a:solidFill>
                  <a:srgbClr val="FFFFFF"/>
                </a:solidFill>
                <a:latin typeface="Inter"/>
                <a:ea typeface="Inter"/>
                <a:cs typeface="Inter"/>
                <a:sym typeface="Inter"/>
              </a:rPr>
              <a:t>of spelling and grammatical errors</a:t>
            </a:r>
            <a:endParaRPr sz="1400" b="0" i="0" u="none" strike="noStrike" cap="none">
              <a:solidFill>
                <a:srgbClr val="FFFFFF"/>
              </a:solidFill>
              <a:latin typeface="Inter"/>
              <a:ea typeface="Inter"/>
              <a:cs typeface="Inter"/>
              <a:sym typeface="Inter"/>
            </a:endParaRPr>
          </a:p>
          <a:p>
            <a:pPr marL="342900" marR="0" lvl="0" indent="-254000" algn="l" rtl="0">
              <a:lnSpc>
                <a:spcPct val="115000"/>
              </a:lnSpc>
              <a:spcBef>
                <a:spcPts val="0"/>
              </a:spcBef>
              <a:spcAft>
                <a:spcPts val="0"/>
              </a:spcAft>
              <a:buClr>
                <a:srgbClr val="FFFFFF"/>
              </a:buClr>
              <a:buSzPts val="1400"/>
              <a:buFont typeface="Inter"/>
              <a:buChar char="●"/>
            </a:pPr>
            <a:r>
              <a:rPr lang="en" sz="1400" b="0" i="0" u="none" strike="noStrike" cap="none">
                <a:solidFill>
                  <a:srgbClr val="FFFFFF"/>
                </a:solidFill>
                <a:latin typeface="Inter"/>
                <a:ea typeface="Inter"/>
                <a:cs typeface="Inter"/>
                <a:sym typeface="Inter"/>
              </a:rPr>
              <a:t>if the communication is unexpected or from a company/organization with whom you do not have a relationship</a:t>
            </a:r>
            <a:endParaRPr sz="1400" b="0" i="0" u="none" strike="noStrike" cap="none">
              <a:solidFill>
                <a:srgbClr val="FFFFFF"/>
              </a:solidFill>
              <a:latin typeface="Inter"/>
              <a:ea typeface="Inter"/>
              <a:cs typeface="Inter"/>
              <a:sym typeface="Inter"/>
            </a:endParaRPr>
          </a:p>
          <a:p>
            <a:pPr marL="342900" marR="0" lvl="0" indent="-254000" algn="l" rtl="0">
              <a:lnSpc>
                <a:spcPct val="115000"/>
              </a:lnSpc>
              <a:spcBef>
                <a:spcPts val="0"/>
              </a:spcBef>
              <a:spcAft>
                <a:spcPts val="0"/>
              </a:spcAft>
              <a:buClr>
                <a:srgbClr val="FFFFFF"/>
              </a:buClr>
              <a:buSzPts val="1400"/>
              <a:buFont typeface="Inter"/>
              <a:buChar char="●"/>
            </a:pPr>
            <a:r>
              <a:rPr lang="en" sz="1400" b="0" i="0" u="none" strike="noStrike" cap="none">
                <a:solidFill>
                  <a:srgbClr val="FFFFFF"/>
                </a:solidFill>
                <a:latin typeface="Inter"/>
                <a:ea typeface="Inter"/>
                <a:cs typeface="Inter"/>
                <a:sym typeface="Inter"/>
              </a:rPr>
              <a:t>when an email asks you to click on a link</a:t>
            </a:r>
            <a:endParaRPr sz="1400" b="0" i="0" u="none" strike="noStrike" cap="none">
              <a:solidFill>
                <a:srgbClr val="FFFFFF"/>
              </a:solidFill>
              <a:latin typeface="Inter"/>
              <a:ea typeface="Inter"/>
              <a:cs typeface="Inter"/>
              <a:sym typeface="Inter"/>
            </a:endParaRPr>
          </a:p>
          <a:p>
            <a:pPr marL="342900" marR="0" lvl="0" indent="-234950" algn="l" rtl="0">
              <a:lnSpc>
                <a:spcPct val="115000"/>
              </a:lnSpc>
              <a:spcBef>
                <a:spcPts val="0"/>
              </a:spcBef>
              <a:spcAft>
                <a:spcPts val="0"/>
              </a:spcAft>
              <a:buClr>
                <a:srgbClr val="FFFFFF"/>
              </a:buClr>
              <a:buSzPts val="1100"/>
              <a:buFont typeface="Inter"/>
              <a:buChar char="●"/>
            </a:pPr>
            <a:r>
              <a:rPr lang="en" sz="1400" b="0" i="0" u="none" strike="noStrike" cap="none">
                <a:solidFill>
                  <a:srgbClr val="FFFFFF"/>
                </a:solidFill>
                <a:latin typeface="Inter"/>
                <a:ea typeface="Inter"/>
                <a:cs typeface="Inter"/>
                <a:sym typeface="Inter"/>
              </a:rPr>
              <a:t>of unsolicited phone calls</a:t>
            </a:r>
            <a:r>
              <a:rPr lang="en">
                <a:solidFill>
                  <a:srgbClr val="FFFFFF"/>
                </a:solidFill>
                <a:latin typeface="Inter"/>
                <a:ea typeface="Inter"/>
                <a:cs typeface="Inter"/>
                <a:sym typeface="Inter"/>
              </a:rPr>
              <a:t>, </a:t>
            </a:r>
            <a:r>
              <a:rPr lang="en" sz="1400" b="0" i="0" u="none" strike="noStrike" cap="none">
                <a:solidFill>
                  <a:srgbClr val="FFFFFF"/>
                </a:solidFill>
                <a:latin typeface="Inter"/>
                <a:ea typeface="Inter"/>
                <a:cs typeface="Inter"/>
                <a:sym typeface="Inter"/>
              </a:rPr>
              <a:t>email messages, or texts from individuals asking </a:t>
            </a:r>
            <a:r>
              <a:rPr lang="en" sz="1400" b="0" i="0" u="none" strike="noStrike" cap="none">
                <a:solidFill>
                  <a:schemeClr val="lt2"/>
                </a:solidFill>
                <a:latin typeface="Inter"/>
                <a:ea typeface="Inter"/>
                <a:cs typeface="Inter"/>
                <a:sym typeface="Inter"/>
              </a:rPr>
              <a:t>about members or other internal information</a:t>
            </a:r>
            <a:endParaRPr sz="1400" b="0" i="0" u="none" strike="noStrike" cap="none">
              <a:solidFill>
                <a:schemeClr val="lt2"/>
              </a:solidFill>
              <a:latin typeface="Inter"/>
              <a:ea typeface="Inter"/>
              <a:cs typeface="Inter"/>
              <a:sym typeface="Inter"/>
            </a:endParaRPr>
          </a:p>
          <a:p>
            <a:pPr marL="342900" marR="0" lvl="0" indent="-234950" algn="l" rtl="0">
              <a:lnSpc>
                <a:spcPct val="115000"/>
              </a:lnSpc>
              <a:spcBef>
                <a:spcPts val="0"/>
              </a:spcBef>
              <a:spcAft>
                <a:spcPts val="0"/>
              </a:spcAft>
              <a:buClr>
                <a:schemeClr val="lt2"/>
              </a:buClr>
              <a:buSzPts val="1100"/>
              <a:buFont typeface="Inter"/>
              <a:buChar char="●"/>
            </a:pPr>
            <a:r>
              <a:rPr lang="en" sz="1400" b="0" i="0" u="none" strike="noStrike" cap="none">
                <a:solidFill>
                  <a:schemeClr val="lt1"/>
                </a:solidFill>
                <a:latin typeface="Inter"/>
                <a:ea typeface="Inter"/>
                <a:cs typeface="Inter"/>
                <a:sym typeface="Inter"/>
              </a:rPr>
              <a:t>if the sender’s email address is different </a:t>
            </a:r>
            <a:r>
              <a:rPr lang="en">
                <a:solidFill>
                  <a:schemeClr val="lt1"/>
                </a:solidFill>
                <a:latin typeface="Inter"/>
                <a:ea typeface="Inter"/>
                <a:cs typeface="Inter"/>
                <a:sym typeface="Inter"/>
              </a:rPr>
              <a:t>from</a:t>
            </a:r>
            <a:r>
              <a:rPr lang="en" sz="1400" b="0" i="0" u="none" strike="noStrike" cap="none">
                <a:solidFill>
                  <a:schemeClr val="lt1"/>
                </a:solidFill>
                <a:latin typeface="Inter"/>
                <a:ea typeface="Inter"/>
                <a:cs typeface="Inter"/>
                <a:sym typeface="Inter"/>
              </a:rPr>
              <a:t> the one </a:t>
            </a:r>
            <a:r>
              <a:rPr lang="en">
                <a:solidFill>
                  <a:schemeClr val="lt1"/>
                </a:solidFill>
                <a:latin typeface="Inter"/>
                <a:ea typeface="Inter"/>
                <a:cs typeface="Inter"/>
                <a:sym typeface="Inter"/>
              </a:rPr>
              <a:t>on </a:t>
            </a:r>
            <a:r>
              <a:rPr lang="en" sz="1400" b="0" i="0" u="none" strike="noStrike" cap="none">
                <a:solidFill>
                  <a:schemeClr val="lt1"/>
                </a:solidFill>
                <a:latin typeface="Inter"/>
                <a:ea typeface="Inter"/>
                <a:cs typeface="Inter"/>
                <a:sym typeface="Inter"/>
              </a:rPr>
              <a:t>the roster/website</a:t>
            </a:r>
            <a:endParaRPr sz="1400" b="0" i="0" u="none" strike="noStrike" cap="none">
              <a:solidFill>
                <a:schemeClr val="lt1"/>
              </a:solidFill>
              <a:latin typeface="Inter"/>
              <a:ea typeface="Inter"/>
              <a:cs typeface="Inter"/>
              <a:sym typeface="Inter"/>
            </a:endParaRPr>
          </a:p>
          <a:p>
            <a:pPr marL="342900" marR="0" lvl="0" indent="-234950" algn="l" rtl="0">
              <a:lnSpc>
                <a:spcPct val="115000"/>
              </a:lnSpc>
              <a:spcBef>
                <a:spcPts val="0"/>
              </a:spcBef>
              <a:spcAft>
                <a:spcPts val="0"/>
              </a:spcAft>
              <a:buClr>
                <a:schemeClr val="lt2"/>
              </a:buClr>
              <a:buSzPts val="1100"/>
              <a:buFont typeface="Inter"/>
              <a:buChar char="●"/>
            </a:pPr>
            <a:r>
              <a:rPr lang="en" sz="1400" b="0" i="0" u="none" strike="noStrike" cap="none">
                <a:solidFill>
                  <a:schemeClr val="lt1"/>
                </a:solidFill>
                <a:latin typeface="Inter"/>
                <a:ea typeface="Inter"/>
                <a:cs typeface="Inter"/>
                <a:sym typeface="Inter"/>
              </a:rPr>
              <a:t>if the email has a different uniform resource locator (URL) web address than the one you typically use</a:t>
            </a:r>
            <a:endParaRPr sz="1400" b="0" i="0" u="none" strike="noStrike" cap="none">
              <a:solidFill>
                <a:schemeClr val="lt1"/>
              </a:solidFill>
              <a:latin typeface="Inter"/>
              <a:ea typeface="Inter"/>
              <a:cs typeface="Inter"/>
              <a:sym typeface="Inter"/>
            </a:endParaRPr>
          </a:p>
          <a:p>
            <a:pPr marL="342900" marR="0" lvl="0" indent="-254000" algn="l" rtl="0">
              <a:lnSpc>
                <a:spcPct val="115000"/>
              </a:lnSpc>
              <a:spcBef>
                <a:spcPts val="0"/>
              </a:spcBef>
              <a:spcAft>
                <a:spcPts val="0"/>
              </a:spcAft>
              <a:buClr>
                <a:schemeClr val="lt1"/>
              </a:buClr>
              <a:buSzPts val="1400"/>
              <a:buFont typeface="Inter"/>
              <a:buChar char="●"/>
            </a:pPr>
            <a:r>
              <a:rPr lang="en">
                <a:solidFill>
                  <a:schemeClr val="lt1"/>
                </a:solidFill>
                <a:latin typeface="Inter"/>
                <a:ea typeface="Inter"/>
                <a:cs typeface="Inter"/>
                <a:sym typeface="Inter"/>
              </a:rPr>
              <a:t>of social media requests, such as on Facebook or Instagram  </a:t>
            </a:r>
            <a:endParaRPr>
              <a:solidFill>
                <a:schemeClr val="lt1"/>
              </a:solidFill>
              <a:latin typeface="Inter"/>
              <a:ea typeface="Inter"/>
              <a:cs typeface="Inter"/>
              <a:sym typeface="Inter"/>
            </a:endParaRPr>
          </a:p>
          <a:p>
            <a:pPr marL="342900" marR="0" lvl="0" indent="-165100" algn="l" rtl="0">
              <a:lnSpc>
                <a:spcPct val="115000"/>
              </a:lnSpc>
              <a:spcBef>
                <a:spcPts val="0"/>
              </a:spcBef>
              <a:spcAft>
                <a:spcPts val="0"/>
              </a:spcAft>
              <a:buClr>
                <a:schemeClr val="lt2"/>
              </a:buClr>
              <a:buSzPts val="1100"/>
              <a:buFont typeface="Inter"/>
              <a:buNone/>
            </a:pPr>
            <a:endParaRPr sz="1400" b="0" i="0" u="none" strike="noStrike" cap="none">
              <a:solidFill>
                <a:schemeClr val="lt1"/>
              </a:solidFill>
              <a:latin typeface="Inter"/>
              <a:ea typeface="Inter"/>
              <a:cs typeface="Inter"/>
              <a:sym typeface="Inter"/>
            </a:endParaRPr>
          </a:p>
          <a:p>
            <a:pPr marL="342900" marR="0" lvl="0" indent="-165100" algn="l" rtl="0">
              <a:lnSpc>
                <a:spcPct val="115000"/>
              </a:lnSpc>
              <a:spcBef>
                <a:spcPts val="0"/>
              </a:spcBef>
              <a:spcAft>
                <a:spcPts val="0"/>
              </a:spcAft>
              <a:buClr>
                <a:schemeClr val="lt2"/>
              </a:buClr>
              <a:buSzPts val="1100"/>
              <a:buFont typeface="Inter"/>
              <a:buNone/>
            </a:pPr>
            <a:endParaRPr sz="1400" b="0" i="0" u="none" strike="noStrike" cap="none">
              <a:solidFill>
                <a:schemeClr val="lt1"/>
              </a:solidFill>
              <a:latin typeface="Inter"/>
              <a:ea typeface="Inter"/>
              <a:cs typeface="Inter"/>
              <a:sym typeface="Inter"/>
            </a:endParaRPr>
          </a:p>
          <a:p>
            <a:pPr marL="107950" marR="0" lvl="0" indent="0" algn="l" rtl="0">
              <a:lnSpc>
                <a:spcPct val="115000"/>
              </a:lnSpc>
              <a:spcBef>
                <a:spcPts val="0"/>
              </a:spcBef>
              <a:spcAft>
                <a:spcPts val="0"/>
              </a:spcAft>
              <a:buNone/>
            </a:pPr>
            <a:r>
              <a:rPr lang="en" sz="2400">
                <a:solidFill>
                  <a:srgbClr val="FF0000"/>
                </a:solidFill>
                <a:latin typeface="Inter"/>
                <a:ea typeface="Inter"/>
                <a:cs typeface="Inter"/>
                <a:sym typeface="Inter"/>
              </a:rPr>
              <a:t>   </a:t>
            </a:r>
            <a:r>
              <a:rPr lang="en" sz="2400" b="0" i="0" u="none" strike="noStrike" cap="none">
                <a:solidFill>
                  <a:srgbClr val="FF0000"/>
                </a:solidFill>
                <a:latin typeface="Inter"/>
                <a:ea typeface="Inter"/>
                <a:cs typeface="Inter"/>
                <a:sym typeface="Inter"/>
              </a:rPr>
              <a:t>P.E.O. will NEVER ask for donations vi</a:t>
            </a:r>
            <a:r>
              <a:rPr lang="en" sz="2400">
                <a:solidFill>
                  <a:srgbClr val="FF0000"/>
                </a:solidFill>
                <a:latin typeface="Inter"/>
                <a:ea typeface="Inter"/>
                <a:cs typeface="Inter"/>
                <a:sym typeface="Inter"/>
              </a:rPr>
              <a:t>a </a:t>
            </a:r>
            <a:r>
              <a:rPr lang="en" sz="2400" b="0" i="0" u="none" strike="noStrike" cap="none">
                <a:solidFill>
                  <a:srgbClr val="FF0000"/>
                </a:solidFill>
                <a:latin typeface="Inter"/>
                <a:ea typeface="Inter"/>
                <a:cs typeface="Inter"/>
                <a:sym typeface="Inter"/>
              </a:rPr>
              <a:t>email or text!  </a:t>
            </a:r>
            <a:endParaRPr sz="2400" b="0" i="0" u="none" strike="noStrike" cap="none">
              <a:solidFill>
                <a:srgbClr val="FF0000"/>
              </a:solidFill>
              <a:latin typeface="Inter"/>
              <a:ea typeface="Inter"/>
              <a:cs typeface="Inter"/>
              <a:sym typeface="Inter"/>
            </a:endParaRPr>
          </a:p>
        </p:txBody>
      </p:sp>
      <p:sp>
        <p:nvSpPr>
          <p:cNvPr id="115" name="Google Shape;115;p5"/>
          <p:cNvSpPr/>
          <p:nvPr/>
        </p:nvSpPr>
        <p:spPr>
          <a:xfrm>
            <a:off x="-1611037" y="30201"/>
            <a:ext cx="2171400" cy="1254600"/>
          </a:xfrm>
          <a:prstGeom prst="chevron">
            <a:avLst>
              <a:gd name="adj" fmla="val 50000"/>
            </a:avLst>
          </a:prstGeom>
          <a:solidFill>
            <a:srgbClr val="F1C23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6" name="Google Shape;116;p5"/>
          <p:cNvGrpSpPr/>
          <p:nvPr/>
        </p:nvGrpSpPr>
        <p:grpSpPr>
          <a:xfrm>
            <a:off x="8757394" y="4830863"/>
            <a:ext cx="310725" cy="187875"/>
            <a:chOff x="11676525" y="6441150"/>
            <a:chExt cx="414300" cy="250500"/>
          </a:xfrm>
        </p:grpSpPr>
        <p:sp>
          <p:nvSpPr>
            <p:cNvPr id="117" name="Google Shape;117;p5"/>
            <p:cNvSpPr/>
            <p:nvPr/>
          </p:nvSpPr>
          <p:spPr>
            <a:xfrm>
              <a:off x="11782125" y="6467400"/>
              <a:ext cx="203100" cy="203100"/>
            </a:xfrm>
            <a:prstGeom prst="ellipse">
              <a:avLst/>
            </a:prstGeom>
            <a:noFill/>
            <a:ln w="9525"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95959"/>
                </a:solidFill>
                <a:latin typeface="Arial"/>
                <a:ea typeface="Arial"/>
                <a:cs typeface="Arial"/>
                <a:sym typeface="Arial"/>
              </a:endParaRPr>
            </a:p>
          </p:txBody>
        </p:sp>
        <p:sp>
          <p:nvSpPr>
            <p:cNvPr id="118" name="Google Shape;118;p5"/>
            <p:cNvSpPr txBox="1"/>
            <p:nvPr/>
          </p:nvSpPr>
          <p:spPr>
            <a:xfrm>
              <a:off x="11676525" y="6441150"/>
              <a:ext cx="414300" cy="250500"/>
            </a:xfrm>
            <a:prstGeom prst="rect">
              <a:avLst/>
            </a:prstGeom>
            <a:noFill/>
            <a:ln>
              <a:noFill/>
            </a:ln>
          </p:spPr>
          <p:txBody>
            <a:bodyPr spcFirstLastPara="1" wrap="square" lIns="68575" tIns="68575" rIns="68575" bIns="68575" anchor="t" anchorCtr="0">
              <a:spAutoFit/>
            </a:bodyPr>
            <a:lstStyle/>
            <a:p>
              <a:pPr marL="0" marR="0" lvl="0" indent="0" algn="ctr" rtl="0">
                <a:lnSpc>
                  <a:spcPct val="80000"/>
                </a:lnSpc>
                <a:spcBef>
                  <a:spcPts val="0"/>
                </a:spcBef>
                <a:spcAft>
                  <a:spcPts val="0"/>
                </a:spcAft>
                <a:buClr>
                  <a:srgbClr val="000000"/>
                </a:buClr>
                <a:buSzPts val="500"/>
                <a:buFont typeface="Arial"/>
                <a:buNone/>
              </a:pPr>
              <a:fld id="{00000000-1234-1234-1234-123412341234}" type="slidenum">
                <a:rPr lang="en" sz="400" b="1" i="0" u="none" strike="noStrike" cap="none">
                  <a:solidFill>
                    <a:srgbClr val="FFFFFF"/>
                  </a:solidFill>
                  <a:latin typeface="Inter"/>
                  <a:ea typeface="Inter"/>
                  <a:cs typeface="Inter"/>
                  <a:sym typeface="Inter"/>
                </a:rPr>
                <a:t>5</a:t>
              </a:fld>
              <a:endParaRPr sz="600" b="1" i="0" u="none" strike="noStrike" cap="none">
                <a:solidFill>
                  <a:srgbClr val="FFFFFF"/>
                </a:solidFill>
                <a:latin typeface="Inter"/>
                <a:ea typeface="Inter"/>
                <a:cs typeface="Inter"/>
                <a:sym typeface="Inter"/>
              </a:endParaRPr>
            </a:p>
          </p:txBody>
        </p:sp>
      </p:grpSp>
      <p:pic>
        <p:nvPicPr>
          <p:cNvPr id="119" name="Google Shape;119;p5"/>
          <p:cNvPicPr preferRelativeResize="0"/>
          <p:nvPr/>
        </p:nvPicPr>
        <p:blipFill rotWithShape="1">
          <a:blip r:embed="rId4">
            <a:alphaModFix/>
          </a:blip>
          <a:srcRect/>
          <a:stretch/>
        </p:blipFill>
        <p:spPr>
          <a:xfrm>
            <a:off x="86370" y="4468025"/>
            <a:ext cx="963775" cy="550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3"/>
        <p:cNvGrpSpPr/>
        <p:nvPr/>
      </p:nvGrpSpPr>
      <p:grpSpPr>
        <a:xfrm>
          <a:off x="0" y="0"/>
          <a:ext cx="0" cy="0"/>
          <a:chOff x="0" y="0"/>
          <a:chExt cx="0" cy="0"/>
        </a:xfrm>
      </p:grpSpPr>
      <p:sp>
        <p:nvSpPr>
          <p:cNvPr id="124" name="Google Shape;124;p6"/>
          <p:cNvSpPr txBox="1"/>
          <p:nvPr/>
        </p:nvSpPr>
        <p:spPr>
          <a:xfrm>
            <a:off x="653663" y="357356"/>
            <a:ext cx="7122300" cy="10620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a:solidFill>
                  <a:srgbClr val="FFFFFF"/>
                </a:solidFill>
                <a:latin typeface="Inter SemiBold"/>
                <a:ea typeface="Inter SemiBold"/>
                <a:cs typeface="Inter SemiBold"/>
                <a:sym typeface="Inter SemiBold"/>
              </a:rPr>
              <a:t>Let’s </a:t>
            </a:r>
            <a:r>
              <a:rPr lang="en" sz="3000" b="0" i="0" u="none" strike="noStrike" cap="none">
                <a:solidFill>
                  <a:schemeClr val="lt2"/>
                </a:solidFill>
                <a:latin typeface="Inter SemiBold"/>
                <a:ea typeface="Inter SemiBold"/>
                <a:cs typeface="Inter SemiBold"/>
                <a:sym typeface="Inter SemiBold"/>
              </a:rPr>
              <a:t>see examples of </a:t>
            </a:r>
            <a:r>
              <a:rPr lang="en" sz="3000">
                <a:solidFill>
                  <a:schemeClr val="lt2"/>
                </a:solidFill>
                <a:latin typeface="Inter SemiBold"/>
                <a:ea typeface="Inter SemiBold"/>
                <a:cs typeface="Inter SemiBold"/>
                <a:sym typeface="Inter SemiBold"/>
              </a:rPr>
              <a:t>phishing</a:t>
            </a:r>
            <a:r>
              <a:rPr lang="en" sz="3000" b="0" i="0" u="none" strike="noStrike" cap="none">
                <a:solidFill>
                  <a:schemeClr val="lt2"/>
                </a:solidFill>
                <a:latin typeface="Inter SemiBold"/>
                <a:ea typeface="Inter SemiBold"/>
                <a:cs typeface="Inter SemiBold"/>
                <a:sym typeface="Inter SemiBold"/>
              </a:rPr>
              <a:t> that our sisters have received......</a:t>
            </a:r>
            <a:endParaRPr sz="3000" b="0" i="0" u="none" strike="noStrike" cap="none">
              <a:solidFill>
                <a:srgbClr val="F1C232"/>
              </a:solidFill>
              <a:latin typeface="Inter SemiBold"/>
              <a:ea typeface="Inter SemiBold"/>
              <a:cs typeface="Inter SemiBold"/>
              <a:sym typeface="Inter SemiBold"/>
            </a:endParaRPr>
          </a:p>
        </p:txBody>
      </p:sp>
      <p:sp>
        <p:nvSpPr>
          <p:cNvPr id="125" name="Google Shape;125;p6"/>
          <p:cNvSpPr/>
          <p:nvPr/>
        </p:nvSpPr>
        <p:spPr>
          <a:xfrm>
            <a:off x="-1611037" y="30201"/>
            <a:ext cx="2171400" cy="1254600"/>
          </a:xfrm>
          <a:prstGeom prst="chevron">
            <a:avLst>
              <a:gd name="adj" fmla="val 50000"/>
            </a:avLst>
          </a:prstGeom>
          <a:solidFill>
            <a:srgbClr val="F1C23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6" name="Google Shape;126;p6"/>
          <p:cNvGrpSpPr/>
          <p:nvPr/>
        </p:nvGrpSpPr>
        <p:grpSpPr>
          <a:xfrm>
            <a:off x="8757394" y="4830863"/>
            <a:ext cx="310725" cy="187875"/>
            <a:chOff x="11676525" y="6441150"/>
            <a:chExt cx="414300" cy="250500"/>
          </a:xfrm>
        </p:grpSpPr>
        <p:sp>
          <p:nvSpPr>
            <p:cNvPr id="127" name="Google Shape;127;p6"/>
            <p:cNvSpPr/>
            <p:nvPr/>
          </p:nvSpPr>
          <p:spPr>
            <a:xfrm>
              <a:off x="11782125" y="6467400"/>
              <a:ext cx="203100" cy="203100"/>
            </a:xfrm>
            <a:prstGeom prst="ellipse">
              <a:avLst/>
            </a:prstGeom>
            <a:noFill/>
            <a:ln w="9525"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95959"/>
                </a:solidFill>
                <a:latin typeface="Arial"/>
                <a:ea typeface="Arial"/>
                <a:cs typeface="Arial"/>
                <a:sym typeface="Arial"/>
              </a:endParaRPr>
            </a:p>
          </p:txBody>
        </p:sp>
        <p:sp>
          <p:nvSpPr>
            <p:cNvPr id="128" name="Google Shape;128;p6"/>
            <p:cNvSpPr txBox="1"/>
            <p:nvPr/>
          </p:nvSpPr>
          <p:spPr>
            <a:xfrm>
              <a:off x="11676525" y="6441150"/>
              <a:ext cx="414300" cy="250500"/>
            </a:xfrm>
            <a:prstGeom prst="rect">
              <a:avLst/>
            </a:prstGeom>
            <a:noFill/>
            <a:ln>
              <a:noFill/>
            </a:ln>
          </p:spPr>
          <p:txBody>
            <a:bodyPr spcFirstLastPara="1" wrap="square" lIns="68575" tIns="68575" rIns="68575" bIns="68575" anchor="t" anchorCtr="0">
              <a:spAutoFit/>
            </a:bodyPr>
            <a:lstStyle/>
            <a:p>
              <a:pPr marL="0" marR="0" lvl="0" indent="0" algn="ctr" rtl="0">
                <a:lnSpc>
                  <a:spcPct val="80000"/>
                </a:lnSpc>
                <a:spcBef>
                  <a:spcPts val="0"/>
                </a:spcBef>
                <a:spcAft>
                  <a:spcPts val="0"/>
                </a:spcAft>
                <a:buClr>
                  <a:srgbClr val="000000"/>
                </a:buClr>
                <a:buSzPts val="500"/>
                <a:buFont typeface="Arial"/>
                <a:buNone/>
              </a:pPr>
              <a:fld id="{00000000-1234-1234-1234-123412341234}" type="slidenum">
                <a:rPr lang="en" sz="400" b="1" i="0" u="none" strike="noStrike" cap="none">
                  <a:solidFill>
                    <a:srgbClr val="FFFFFF"/>
                  </a:solidFill>
                  <a:latin typeface="Inter"/>
                  <a:ea typeface="Inter"/>
                  <a:cs typeface="Inter"/>
                  <a:sym typeface="Inter"/>
                </a:rPr>
                <a:t>6</a:t>
              </a:fld>
              <a:endParaRPr sz="600" b="1" i="0" u="none" strike="noStrike" cap="none">
                <a:solidFill>
                  <a:srgbClr val="FFFFFF"/>
                </a:solidFill>
                <a:latin typeface="Inter"/>
                <a:ea typeface="Inter"/>
                <a:cs typeface="Inter"/>
                <a:sym typeface="Inter"/>
              </a:endParaRPr>
            </a:p>
          </p:txBody>
        </p:sp>
      </p:grpSp>
      <p:pic>
        <p:nvPicPr>
          <p:cNvPr id="129" name="Google Shape;129;p6"/>
          <p:cNvPicPr preferRelativeResize="0"/>
          <p:nvPr/>
        </p:nvPicPr>
        <p:blipFill rotWithShape="1">
          <a:blip r:embed="rId3">
            <a:alphaModFix/>
          </a:blip>
          <a:srcRect/>
          <a:stretch/>
        </p:blipFill>
        <p:spPr>
          <a:xfrm>
            <a:off x="86370" y="4468025"/>
            <a:ext cx="963775" cy="550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5DBE5"/>
        </a:solidFill>
        <a:effectLst/>
      </p:bgPr>
    </p:bg>
    <p:spTree>
      <p:nvGrpSpPr>
        <p:cNvPr id="1" name="Shape 133"/>
        <p:cNvGrpSpPr/>
        <p:nvPr/>
      </p:nvGrpSpPr>
      <p:grpSpPr>
        <a:xfrm>
          <a:off x="0" y="0"/>
          <a:ext cx="0" cy="0"/>
          <a:chOff x="0" y="0"/>
          <a:chExt cx="0" cy="0"/>
        </a:xfrm>
      </p:grpSpPr>
      <p:pic>
        <p:nvPicPr>
          <p:cNvPr id="134" name="Google Shape;134;p7"/>
          <p:cNvPicPr preferRelativeResize="0"/>
          <p:nvPr/>
        </p:nvPicPr>
        <p:blipFill rotWithShape="1">
          <a:blip r:embed="rId3">
            <a:alphaModFix/>
          </a:blip>
          <a:srcRect t="7784" b="7783"/>
          <a:stretch/>
        </p:blipFill>
        <p:spPr>
          <a:xfrm>
            <a:off x="-46012" y="-9061"/>
            <a:ext cx="9236009" cy="5197480"/>
          </a:xfrm>
          <a:prstGeom prst="rect">
            <a:avLst/>
          </a:prstGeom>
          <a:noFill/>
          <a:ln>
            <a:noFill/>
          </a:ln>
        </p:spPr>
      </p:pic>
      <p:sp>
        <p:nvSpPr>
          <p:cNvPr id="135" name="Google Shape;135;p7"/>
          <p:cNvSpPr/>
          <p:nvPr/>
        </p:nvSpPr>
        <p:spPr>
          <a:xfrm>
            <a:off x="-1611037" y="30201"/>
            <a:ext cx="2171400" cy="1254600"/>
          </a:xfrm>
          <a:prstGeom prst="chevron">
            <a:avLst>
              <a:gd name="adj" fmla="val 50000"/>
            </a:avLst>
          </a:prstGeom>
          <a:solidFill>
            <a:srgbClr val="F1C23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6" name="Google Shape;136;p7"/>
          <p:cNvGrpSpPr/>
          <p:nvPr/>
        </p:nvGrpSpPr>
        <p:grpSpPr>
          <a:xfrm>
            <a:off x="8757394" y="4830863"/>
            <a:ext cx="310725" cy="187875"/>
            <a:chOff x="11676525" y="6441150"/>
            <a:chExt cx="414300" cy="250500"/>
          </a:xfrm>
        </p:grpSpPr>
        <p:sp>
          <p:nvSpPr>
            <p:cNvPr id="137" name="Google Shape;137;p7"/>
            <p:cNvSpPr/>
            <p:nvPr/>
          </p:nvSpPr>
          <p:spPr>
            <a:xfrm>
              <a:off x="11782125" y="6467400"/>
              <a:ext cx="203100" cy="203100"/>
            </a:xfrm>
            <a:prstGeom prst="ellipse">
              <a:avLst/>
            </a:prstGeom>
            <a:noFill/>
            <a:ln w="9525"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95959"/>
                </a:solidFill>
                <a:latin typeface="Arial"/>
                <a:ea typeface="Arial"/>
                <a:cs typeface="Arial"/>
                <a:sym typeface="Arial"/>
              </a:endParaRPr>
            </a:p>
          </p:txBody>
        </p:sp>
        <p:sp>
          <p:nvSpPr>
            <p:cNvPr id="138" name="Google Shape;138;p7"/>
            <p:cNvSpPr txBox="1"/>
            <p:nvPr/>
          </p:nvSpPr>
          <p:spPr>
            <a:xfrm>
              <a:off x="11676525" y="6441150"/>
              <a:ext cx="414300" cy="250500"/>
            </a:xfrm>
            <a:prstGeom prst="rect">
              <a:avLst/>
            </a:prstGeom>
            <a:noFill/>
            <a:ln>
              <a:noFill/>
            </a:ln>
          </p:spPr>
          <p:txBody>
            <a:bodyPr spcFirstLastPara="1" wrap="square" lIns="68575" tIns="68575" rIns="68575" bIns="68575" anchor="t" anchorCtr="0">
              <a:spAutoFit/>
            </a:bodyPr>
            <a:lstStyle/>
            <a:p>
              <a:pPr marL="0" marR="0" lvl="0" indent="0" algn="ctr" rtl="0">
                <a:lnSpc>
                  <a:spcPct val="80000"/>
                </a:lnSpc>
                <a:spcBef>
                  <a:spcPts val="0"/>
                </a:spcBef>
                <a:spcAft>
                  <a:spcPts val="0"/>
                </a:spcAft>
                <a:buClr>
                  <a:srgbClr val="000000"/>
                </a:buClr>
                <a:buSzPts val="500"/>
                <a:buFont typeface="Arial"/>
                <a:buNone/>
              </a:pPr>
              <a:fld id="{00000000-1234-1234-1234-123412341234}" type="slidenum">
                <a:rPr lang="en" sz="400" b="1" i="0" u="none" strike="noStrike" cap="none">
                  <a:solidFill>
                    <a:srgbClr val="FFFFFF"/>
                  </a:solidFill>
                  <a:latin typeface="Inter"/>
                  <a:ea typeface="Inter"/>
                  <a:cs typeface="Inter"/>
                  <a:sym typeface="Inter"/>
                </a:rPr>
                <a:t>7</a:t>
              </a:fld>
              <a:endParaRPr sz="600" b="1" i="0" u="none" strike="noStrike" cap="none">
                <a:solidFill>
                  <a:srgbClr val="FFFFFF"/>
                </a:solidFill>
                <a:latin typeface="Inter"/>
                <a:ea typeface="Inter"/>
                <a:cs typeface="Inter"/>
                <a:sym typeface="Inter"/>
              </a:endParaRPr>
            </a:p>
          </p:txBody>
        </p:sp>
      </p:grpSp>
      <p:pic>
        <p:nvPicPr>
          <p:cNvPr id="139" name="Google Shape;139;p7"/>
          <p:cNvPicPr preferRelativeResize="0"/>
          <p:nvPr/>
        </p:nvPicPr>
        <p:blipFill rotWithShape="1">
          <a:blip r:embed="rId4">
            <a:alphaModFix/>
          </a:blip>
          <a:srcRect/>
          <a:stretch/>
        </p:blipFill>
        <p:spPr>
          <a:xfrm>
            <a:off x="86370" y="4468025"/>
            <a:ext cx="963775" cy="550725"/>
          </a:xfrm>
          <a:prstGeom prst="rect">
            <a:avLst/>
          </a:prstGeom>
          <a:noFill/>
          <a:ln>
            <a:noFill/>
          </a:ln>
        </p:spPr>
      </p:pic>
      <p:pic>
        <p:nvPicPr>
          <p:cNvPr id="140" name="Google Shape;140;p7"/>
          <p:cNvPicPr preferRelativeResize="0"/>
          <p:nvPr/>
        </p:nvPicPr>
        <p:blipFill rotWithShape="1">
          <a:blip r:embed="rId5">
            <a:alphaModFix/>
          </a:blip>
          <a:srcRect/>
          <a:stretch/>
        </p:blipFill>
        <p:spPr>
          <a:xfrm>
            <a:off x="1333600" y="245350"/>
            <a:ext cx="7322949" cy="4706600"/>
          </a:xfrm>
          <a:prstGeom prst="rect">
            <a:avLst/>
          </a:prstGeom>
          <a:noFill/>
          <a:ln>
            <a:noFill/>
          </a:ln>
        </p:spPr>
      </p:pic>
      <p:sp>
        <p:nvSpPr>
          <p:cNvPr id="141" name="Google Shape;141;p7"/>
          <p:cNvSpPr txBox="1"/>
          <p:nvPr/>
        </p:nvSpPr>
        <p:spPr>
          <a:xfrm rot="-5400000">
            <a:off x="-481050" y="2375829"/>
            <a:ext cx="2462100" cy="6003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FFFFFF"/>
                </a:solidFill>
                <a:latin typeface="Inter SemiBold"/>
                <a:ea typeface="Inter SemiBold"/>
                <a:cs typeface="Inter SemiBold"/>
                <a:sym typeface="Inter SemiBold"/>
              </a:rPr>
              <a:t>Example 1</a:t>
            </a:r>
            <a:endParaRPr sz="3000" b="0" i="0" u="none" strike="noStrike" cap="none">
              <a:solidFill>
                <a:srgbClr val="F1C232"/>
              </a:solidFill>
              <a:latin typeface="Inter SemiBold"/>
              <a:ea typeface="Inter SemiBold"/>
              <a:cs typeface="Inter SemiBold"/>
              <a:sym typeface="Inter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5DBE5"/>
        </a:solidFill>
        <a:effectLst/>
      </p:bgPr>
    </p:bg>
    <p:spTree>
      <p:nvGrpSpPr>
        <p:cNvPr id="1" name="Shape 145"/>
        <p:cNvGrpSpPr/>
        <p:nvPr/>
      </p:nvGrpSpPr>
      <p:grpSpPr>
        <a:xfrm>
          <a:off x="0" y="0"/>
          <a:ext cx="0" cy="0"/>
          <a:chOff x="0" y="0"/>
          <a:chExt cx="0" cy="0"/>
        </a:xfrm>
      </p:grpSpPr>
      <p:pic>
        <p:nvPicPr>
          <p:cNvPr id="146" name="Google Shape;146;p8"/>
          <p:cNvPicPr preferRelativeResize="0"/>
          <p:nvPr/>
        </p:nvPicPr>
        <p:blipFill rotWithShape="1">
          <a:blip r:embed="rId3">
            <a:alphaModFix/>
          </a:blip>
          <a:srcRect t="7784" b="7783"/>
          <a:stretch/>
        </p:blipFill>
        <p:spPr>
          <a:xfrm>
            <a:off x="-46012" y="-26991"/>
            <a:ext cx="9236009" cy="5197480"/>
          </a:xfrm>
          <a:prstGeom prst="rect">
            <a:avLst/>
          </a:prstGeom>
          <a:noFill/>
          <a:ln>
            <a:noFill/>
          </a:ln>
        </p:spPr>
      </p:pic>
      <p:sp>
        <p:nvSpPr>
          <p:cNvPr id="147" name="Google Shape;147;p8"/>
          <p:cNvSpPr/>
          <p:nvPr/>
        </p:nvSpPr>
        <p:spPr>
          <a:xfrm>
            <a:off x="-1611037" y="30201"/>
            <a:ext cx="2171400" cy="1254600"/>
          </a:xfrm>
          <a:prstGeom prst="chevron">
            <a:avLst>
              <a:gd name="adj" fmla="val 50000"/>
            </a:avLst>
          </a:prstGeom>
          <a:solidFill>
            <a:srgbClr val="F1C23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8" name="Google Shape;148;p8"/>
          <p:cNvGrpSpPr/>
          <p:nvPr/>
        </p:nvGrpSpPr>
        <p:grpSpPr>
          <a:xfrm>
            <a:off x="8757394" y="4830863"/>
            <a:ext cx="310725" cy="187875"/>
            <a:chOff x="11676525" y="6441150"/>
            <a:chExt cx="414300" cy="250500"/>
          </a:xfrm>
        </p:grpSpPr>
        <p:sp>
          <p:nvSpPr>
            <p:cNvPr id="149" name="Google Shape;149;p8"/>
            <p:cNvSpPr/>
            <p:nvPr/>
          </p:nvSpPr>
          <p:spPr>
            <a:xfrm>
              <a:off x="11782125" y="6467400"/>
              <a:ext cx="203100" cy="203100"/>
            </a:xfrm>
            <a:prstGeom prst="ellipse">
              <a:avLst/>
            </a:prstGeom>
            <a:noFill/>
            <a:ln w="9525"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95959"/>
                </a:solidFill>
                <a:latin typeface="Arial"/>
                <a:ea typeface="Arial"/>
                <a:cs typeface="Arial"/>
                <a:sym typeface="Arial"/>
              </a:endParaRPr>
            </a:p>
          </p:txBody>
        </p:sp>
        <p:sp>
          <p:nvSpPr>
            <p:cNvPr id="150" name="Google Shape;150;p8"/>
            <p:cNvSpPr txBox="1"/>
            <p:nvPr/>
          </p:nvSpPr>
          <p:spPr>
            <a:xfrm>
              <a:off x="11676525" y="6441150"/>
              <a:ext cx="414300" cy="250500"/>
            </a:xfrm>
            <a:prstGeom prst="rect">
              <a:avLst/>
            </a:prstGeom>
            <a:noFill/>
            <a:ln>
              <a:noFill/>
            </a:ln>
          </p:spPr>
          <p:txBody>
            <a:bodyPr spcFirstLastPara="1" wrap="square" lIns="68575" tIns="68575" rIns="68575" bIns="68575" anchor="t" anchorCtr="0">
              <a:spAutoFit/>
            </a:bodyPr>
            <a:lstStyle/>
            <a:p>
              <a:pPr marL="0" marR="0" lvl="0" indent="0" algn="ctr" rtl="0">
                <a:lnSpc>
                  <a:spcPct val="80000"/>
                </a:lnSpc>
                <a:spcBef>
                  <a:spcPts val="0"/>
                </a:spcBef>
                <a:spcAft>
                  <a:spcPts val="0"/>
                </a:spcAft>
                <a:buClr>
                  <a:srgbClr val="000000"/>
                </a:buClr>
                <a:buSzPts val="500"/>
                <a:buFont typeface="Arial"/>
                <a:buNone/>
              </a:pPr>
              <a:fld id="{00000000-1234-1234-1234-123412341234}" type="slidenum">
                <a:rPr lang="en" sz="400" b="1" i="0" u="none" strike="noStrike" cap="none">
                  <a:solidFill>
                    <a:srgbClr val="FFFFFF"/>
                  </a:solidFill>
                  <a:latin typeface="Inter"/>
                  <a:ea typeface="Inter"/>
                  <a:cs typeface="Inter"/>
                  <a:sym typeface="Inter"/>
                </a:rPr>
                <a:t>8</a:t>
              </a:fld>
              <a:endParaRPr sz="600" b="1" i="0" u="none" strike="noStrike" cap="none">
                <a:solidFill>
                  <a:srgbClr val="FFFFFF"/>
                </a:solidFill>
                <a:latin typeface="Inter"/>
                <a:ea typeface="Inter"/>
                <a:cs typeface="Inter"/>
                <a:sym typeface="Inter"/>
              </a:endParaRPr>
            </a:p>
          </p:txBody>
        </p:sp>
      </p:grpSp>
      <p:pic>
        <p:nvPicPr>
          <p:cNvPr id="151" name="Google Shape;151;p8"/>
          <p:cNvPicPr preferRelativeResize="0"/>
          <p:nvPr/>
        </p:nvPicPr>
        <p:blipFill rotWithShape="1">
          <a:blip r:embed="rId4">
            <a:alphaModFix/>
          </a:blip>
          <a:srcRect/>
          <a:stretch/>
        </p:blipFill>
        <p:spPr>
          <a:xfrm>
            <a:off x="86370" y="4468025"/>
            <a:ext cx="963775" cy="550725"/>
          </a:xfrm>
          <a:prstGeom prst="rect">
            <a:avLst/>
          </a:prstGeom>
          <a:noFill/>
          <a:ln>
            <a:noFill/>
          </a:ln>
        </p:spPr>
      </p:pic>
      <p:sp>
        <p:nvSpPr>
          <p:cNvPr id="152" name="Google Shape;152;p8"/>
          <p:cNvSpPr txBox="1"/>
          <p:nvPr/>
        </p:nvSpPr>
        <p:spPr>
          <a:xfrm rot="-5400000">
            <a:off x="-481050" y="2375829"/>
            <a:ext cx="2462100" cy="6003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FFFFFF"/>
                </a:solidFill>
                <a:latin typeface="Inter SemiBold"/>
                <a:ea typeface="Inter SemiBold"/>
                <a:cs typeface="Inter SemiBold"/>
                <a:sym typeface="Inter SemiBold"/>
              </a:rPr>
              <a:t>Example 2</a:t>
            </a:r>
            <a:endParaRPr sz="3000" b="0" i="0" u="none" strike="noStrike" cap="none">
              <a:solidFill>
                <a:srgbClr val="F1C232"/>
              </a:solidFill>
              <a:latin typeface="Inter SemiBold"/>
              <a:ea typeface="Inter SemiBold"/>
              <a:cs typeface="Inter SemiBold"/>
              <a:sym typeface="Inter SemiBold"/>
            </a:endParaRPr>
          </a:p>
        </p:txBody>
      </p:sp>
      <p:pic>
        <p:nvPicPr>
          <p:cNvPr id="153" name="Google Shape;153;p8"/>
          <p:cNvPicPr preferRelativeResize="0"/>
          <p:nvPr/>
        </p:nvPicPr>
        <p:blipFill rotWithShape="1">
          <a:blip r:embed="rId5">
            <a:alphaModFix/>
          </a:blip>
          <a:srcRect b="1893"/>
          <a:stretch/>
        </p:blipFill>
        <p:spPr>
          <a:xfrm>
            <a:off x="2191537" y="210913"/>
            <a:ext cx="5402364" cy="48485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5DBE5"/>
        </a:solidFill>
        <a:effectLst/>
      </p:bgPr>
    </p:bg>
    <p:spTree>
      <p:nvGrpSpPr>
        <p:cNvPr id="1" name="Shape 157"/>
        <p:cNvGrpSpPr/>
        <p:nvPr/>
      </p:nvGrpSpPr>
      <p:grpSpPr>
        <a:xfrm>
          <a:off x="0" y="0"/>
          <a:ext cx="0" cy="0"/>
          <a:chOff x="0" y="0"/>
          <a:chExt cx="0" cy="0"/>
        </a:xfrm>
      </p:grpSpPr>
      <p:pic>
        <p:nvPicPr>
          <p:cNvPr id="158" name="Google Shape;158;p9"/>
          <p:cNvPicPr preferRelativeResize="0"/>
          <p:nvPr/>
        </p:nvPicPr>
        <p:blipFill rotWithShape="1">
          <a:blip r:embed="rId3">
            <a:alphaModFix/>
          </a:blip>
          <a:srcRect t="7784" b="7783"/>
          <a:stretch/>
        </p:blipFill>
        <p:spPr>
          <a:xfrm>
            <a:off x="-46012" y="49209"/>
            <a:ext cx="9236008" cy="5197480"/>
          </a:xfrm>
          <a:prstGeom prst="rect">
            <a:avLst/>
          </a:prstGeom>
          <a:noFill/>
          <a:ln>
            <a:noFill/>
          </a:ln>
        </p:spPr>
      </p:pic>
      <p:sp>
        <p:nvSpPr>
          <p:cNvPr id="159" name="Google Shape;159;p9"/>
          <p:cNvSpPr/>
          <p:nvPr/>
        </p:nvSpPr>
        <p:spPr>
          <a:xfrm>
            <a:off x="-1611037" y="30201"/>
            <a:ext cx="2171400" cy="1254600"/>
          </a:xfrm>
          <a:prstGeom prst="chevron">
            <a:avLst>
              <a:gd name="adj" fmla="val 50000"/>
            </a:avLst>
          </a:prstGeom>
          <a:solidFill>
            <a:srgbClr val="F1C23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0" name="Google Shape;160;p9"/>
          <p:cNvGrpSpPr/>
          <p:nvPr/>
        </p:nvGrpSpPr>
        <p:grpSpPr>
          <a:xfrm>
            <a:off x="8757394" y="4830863"/>
            <a:ext cx="310725" cy="187875"/>
            <a:chOff x="11676525" y="6441150"/>
            <a:chExt cx="414300" cy="250500"/>
          </a:xfrm>
        </p:grpSpPr>
        <p:sp>
          <p:nvSpPr>
            <p:cNvPr id="161" name="Google Shape;161;p9"/>
            <p:cNvSpPr/>
            <p:nvPr/>
          </p:nvSpPr>
          <p:spPr>
            <a:xfrm>
              <a:off x="11782125" y="6467400"/>
              <a:ext cx="203100" cy="203100"/>
            </a:xfrm>
            <a:prstGeom prst="ellipse">
              <a:avLst/>
            </a:prstGeom>
            <a:noFill/>
            <a:ln w="9525"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95959"/>
                </a:solidFill>
                <a:latin typeface="Arial"/>
                <a:ea typeface="Arial"/>
                <a:cs typeface="Arial"/>
                <a:sym typeface="Arial"/>
              </a:endParaRPr>
            </a:p>
          </p:txBody>
        </p:sp>
        <p:sp>
          <p:nvSpPr>
            <p:cNvPr id="162" name="Google Shape;162;p9"/>
            <p:cNvSpPr txBox="1"/>
            <p:nvPr/>
          </p:nvSpPr>
          <p:spPr>
            <a:xfrm>
              <a:off x="11676525" y="6441150"/>
              <a:ext cx="414300" cy="250500"/>
            </a:xfrm>
            <a:prstGeom prst="rect">
              <a:avLst/>
            </a:prstGeom>
            <a:noFill/>
            <a:ln>
              <a:noFill/>
            </a:ln>
          </p:spPr>
          <p:txBody>
            <a:bodyPr spcFirstLastPara="1" wrap="square" lIns="68575" tIns="68575" rIns="68575" bIns="68575" anchor="t" anchorCtr="0">
              <a:spAutoFit/>
            </a:bodyPr>
            <a:lstStyle/>
            <a:p>
              <a:pPr marL="0" marR="0" lvl="0" indent="0" algn="ctr" rtl="0">
                <a:lnSpc>
                  <a:spcPct val="80000"/>
                </a:lnSpc>
                <a:spcBef>
                  <a:spcPts val="0"/>
                </a:spcBef>
                <a:spcAft>
                  <a:spcPts val="0"/>
                </a:spcAft>
                <a:buClr>
                  <a:srgbClr val="000000"/>
                </a:buClr>
                <a:buSzPts val="500"/>
                <a:buFont typeface="Arial"/>
                <a:buNone/>
              </a:pPr>
              <a:fld id="{00000000-1234-1234-1234-123412341234}" type="slidenum">
                <a:rPr lang="en" sz="400" b="1" i="0" u="none" strike="noStrike" cap="none">
                  <a:solidFill>
                    <a:srgbClr val="FFFFFF"/>
                  </a:solidFill>
                  <a:latin typeface="Inter"/>
                  <a:ea typeface="Inter"/>
                  <a:cs typeface="Inter"/>
                  <a:sym typeface="Inter"/>
                </a:rPr>
                <a:t>9</a:t>
              </a:fld>
              <a:endParaRPr sz="600" b="1" i="0" u="none" strike="noStrike" cap="none">
                <a:solidFill>
                  <a:srgbClr val="FFFFFF"/>
                </a:solidFill>
                <a:latin typeface="Inter"/>
                <a:ea typeface="Inter"/>
                <a:cs typeface="Inter"/>
                <a:sym typeface="Inter"/>
              </a:endParaRPr>
            </a:p>
          </p:txBody>
        </p:sp>
      </p:grpSp>
      <p:pic>
        <p:nvPicPr>
          <p:cNvPr id="163" name="Google Shape;163;p9"/>
          <p:cNvPicPr preferRelativeResize="0"/>
          <p:nvPr/>
        </p:nvPicPr>
        <p:blipFill rotWithShape="1">
          <a:blip r:embed="rId4">
            <a:alphaModFix/>
          </a:blip>
          <a:srcRect/>
          <a:stretch/>
        </p:blipFill>
        <p:spPr>
          <a:xfrm>
            <a:off x="86370" y="4468025"/>
            <a:ext cx="963775" cy="550725"/>
          </a:xfrm>
          <a:prstGeom prst="rect">
            <a:avLst/>
          </a:prstGeom>
          <a:noFill/>
          <a:ln>
            <a:noFill/>
          </a:ln>
        </p:spPr>
      </p:pic>
      <p:sp>
        <p:nvSpPr>
          <p:cNvPr id="164" name="Google Shape;164;p9"/>
          <p:cNvSpPr txBox="1"/>
          <p:nvPr/>
        </p:nvSpPr>
        <p:spPr>
          <a:xfrm rot="-5400000">
            <a:off x="-481050" y="2375829"/>
            <a:ext cx="2462100" cy="6003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FFFFFF"/>
                </a:solidFill>
                <a:latin typeface="Inter SemiBold"/>
                <a:ea typeface="Inter SemiBold"/>
                <a:cs typeface="Inter SemiBold"/>
                <a:sym typeface="Inter SemiBold"/>
              </a:rPr>
              <a:t>Example 3</a:t>
            </a:r>
            <a:endParaRPr sz="3000" b="0" i="0" u="none" strike="noStrike" cap="none">
              <a:solidFill>
                <a:srgbClr val="F1C232"/>
              </a:solidFill>
              <a:latin typeface="Inter SemiBold"/>
              <a:ea typeface="Inter SemiBold"/>
              <a:cs typeface="Inter SemiBold"/>
              <a:sym typeface="Inter SemiBold"/>
            </a:endParaRPr>
          </a:p>
        </p:txBody>
      </p:sp>
      <p:pic>
        <p:nvPicPr>
          <p:cNvPr id="165" name="Google Shape;165;p9"/>
          <p:cNvPicPr preferRelativeResize="0"/>
          <p:nvPr/>
        </p:nvPicPr>
        <p:blipFill rotWithShape="1">
          <a:blip r:embed="rId5">
            <a:alphaModFix/>
          </a:blip>
          <a:srcRect/>
          <a:stretch/>
        </p:blipFill>
        <p:spPr>
          <a:xfrm>
            <a:off x="1010664" y="967625"/>
            <a:ext cx="4068386" cy="2939400"/>
          </a:xfrm>
          <a:prstGeom prst="rect">
            <a:avLst/>
          </a:prstGeom>
          <a:noFill/>
          <a:ln>
            <a:noFill/>
          </a:ln>
        </p:spPr>
      </p:pic>
      <p:pic>
        <p:nvPicPr>
          <p:cNvPr id="166" name="Google Shape;166;p9"/>
          <p:cNvPicPr preferRelativeResize="0"/>
          <p:nvPr/>
        </p:nvPicPr>
        <p:blipFill rotWithShape="1">
          <a:blip r:embed="rId6">
            <a:alphaModFix/>
          </a:blip>
          <a:srcRect r="4507" b="18606"/>
          <a:stretch/>
        </p:blipFill>
        <p:spPr>
          <a:xfrm>
            <a:off x="4572000" y="1666265"/>
            <a:ext cx="4296350" cy="316461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2506</Words>
  <Application>Microsoft Macintosh PowerPoint</Application>
  <PresentationFormat>On-screen Show (16:9)</PresentationFormat>
  <Paragraphs>137</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Roboto</vt:lpstr>
      <vt:lpstr>Inter SemiBold</vt:lpstr>
      <vt:lpstr>Work Sans SemiBold</vt:lpstr>
      <vt:lpstr>Arial</vt:lpstr>
      <vt:lpstr>Inter</vt:lpstr>
      <vt:lpstr>Courier New</vt:lpstr>
      <vt:lpstr>Raleway SemiBold</vt:lpstr>
      <vt:lpstr>Simple Light</vt:lpstr>
      <vt:lpstr>Workshop: Cyber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Cyber Safety</dc:title>
  <cp:lastModifiedBy>Cindy Fry</cp:lastModifiedBy>
  <cp:revision>2</cp:revision>
  <cp:lastPrinted>2023-03-22T18:52:43Z</cp:lastPrinted>
  <dcterms:modified xsi:type="dcterms:W3CDTF">2023-03-22T19:33:19Z</dcterms:modified>
</cp:coreProperties>
</file>